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906000" cy="6858000" type="A4"/>
  <p:notesSz cx="6858000" cy="9144000"/>
  <p:defaultTextStyle>
    <a:defPPr>
      <a:defRPr lang="en-US">
        <a:uFillTx/>
      </a:defRPr>
    </a:defPPr>
    <a:lvl1pPr marL="0" algn="l" defTabSz="457200" rtl="0" eaLnBrk="1" latinLnBrk="0" hangingPunct="1">
      <a:defRPr sz="1800" kern="1200">
        <a:solidFill>
          <a:schemeClr val="tx1"/>
        </a:solidFill>
        <a:uFillTx/>
        <a:latin typeface="+mn-lt"/>
        <a:ea typeface="+mn-ea"/>
        <a:cs typeface="+mn-cs"/>
      </a:defRPr>
    </a:lvl1pPr>
    <a:lvl2pPr marL="457200" algn="l" defTabSz="457200" rtl="0" eaLnBrk="1" latinLnBrk="0" hangingPunct="1">
      <a:defRPr sz="1800" kern="1200">
        <a:solidFill>
          <a:schemeClr val="tx1"/>
        </a:solidFill>
        <a:uFillTx/>
        <a:latin typeface="+mn-lt"/>
        <a:ea typeface="+mn-ea"/>
        <a:cs typeface="+mn-cs"/>
      </a:defRPr>
    </a:lvl2pPr>
    <a:lvl3pPr marL="914400" algn="l" defTabSz="457200" rtl="0" eaLnBrk="1" latinLnBrk="0" hangingPunct="1">
      <a:defRPr sz="1800" kern="1200">
        <a:solidFill>
          <a:schemeClr val="tx1"/>
        </a:solidFill>
        <a:uFillTx/>
        <a:latin typeface="+mn-lt"/>
        <a:ea typeface="+mn-ea"/>
        <a:cs typeface="+mn-cs"/>
      </a:defRPr>
    </a:lvl3pPr>
    <a:lvl4pPr marL="1371600" algn="l" defTabSz="457200" rtl="0" eaLnBrk="1" latinLnBrk="0" hangingPunct="1">
      <a:defRPr sz="1800" kern="1200">
        <a:solidFill>
          <a:schemeClr val="tx1"/>
        </a:solidFill>
        <a:uFillTx/>
        <a:latin typeface="+mn-lt"/>
        <a:ea typeface="+mn-ea"/>
        <a:cs typeface="+mn-cs"/>
      </a:defRPr>
    </a:lvl4pPr>
    <a:lvl5pPr marL="1828800" algn="l" defTabSz="457200" rtl="0" eaLnBrk="1" latinLnBrk="0" hangingPunct="1">
      <a:defRPr sz="1800" kern="1200">
        <a:solidFill>
          <a:schemeClr val="tx1"/>
        </a:solidFill>
        <a:uFillTx/>
        <a:latin typeface="+mn-lt"/>
        <a:ea typeface="+mn-ea"/>
        <a:cs typeface="+mn-cs"/>
      </a:defRPr>
    </a:lvl5pPr>
    <a:lvl6pPr marL="2286000" algn="l" defTabSz="457200" rtl="0" eaLnBrk="1" latinLnBrk="0" hangingPunct="1">
      <a:defRPr sz="1800" kern="1200">
        <a:solidFill>
          <a:schemeClr val="tx1"/>
        </a:solidFill>
        <a:uFillTx/>
        <a:latin typeface="+mn-lt"/>
        <a:ea typeface="+mn-ea"/>
        <a:cs typeface="+mn-cs"/>
      </a:defRPr>
    </a:lvl6pPr>
    <a:lvl7pPr marL="2743200" algn="l" defTabSz="457200" rtl="0" eaLnBrk="1" latinLnBrk="0" hangingPunct="1">
      <a:defRPr sz="1800" kern="1200">
        <a:solidFill>
          <a:schemeClr val="tx1"/>
        </a:solidFill>
        <a:uFillTx/>
        <a:latin typeface="+mn-lt"/>
        <a:ea typeface="+mn-ea"/>
        <a:cs typeface="+mn-cs"/>
      </a:defRPr>
    </a:lvl7pPr>
    <a:lvl8pPr marL="3200400" algn="l" defTabSz="457200" rtl="0" eaLnBrk="1" latinLnBrk="0" hangingPunct="1">
      <a:defRPr sz="1800" kern="1200">
        <a:solidFill>
          <a:schemeClr val="tx1"/>
        </a:solidFill>
        <a:uFillTx/>
        <a:latin typeface="+mn-lt"/>
        <a:ea typeface="+mn-ea"/>
        <a:cs typeface="+mn-cs"/>
      </a:defRPr>
    </a:lvl8pPr>
    <a:lvl9pPr marL="3657600" algn="l" defTabSz="4572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133847"/>
    <a:srgbClr val="EAEDEE"/>
    <a:srgbClr val="0D28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63" autoAdjust="0"/>
    <p:restoredTop sz="94660"/>
  </p:normalViewPr>
  <p:slideViewPr>
    <p:cSldViewPr snapToGrid="0" showGuides="1">
      <p:cViewPr varScale="1">
        <p:scale>
          <a:sx n="85" d="100"/>
          <a:sy n="85" d="100"/>
        </p:scale>
        <p:origin x="907" y="72"/>
      </p:cViewPr>
      <p:guideLst>
        <p:guide orient="horz" pos="2160"/>
        <p:guide pos="3120"/>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uFillTx/>
              </a:defRPr>
            </a:lvl1pPr>
          </a:lstStyle>
          <a:p>
            <a:r>
              <a:rPr lang="en-US">
                <a:uFillTx/>
              </a:rPr>
              <a:t>Click to edit Master title style</a:t>
            </a:r>
            <a:endParaRPr lang="en-US" dirty="0">
              <a:uFillTx/>
            </a:endParaRPr>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uFillTx/>
              </a:defRPr>
            </a:lvl1pPr>
            <a:lvl2pPr marL="457200" indent="0" algn="ctr">
              <a:buNone/>
              <a:defRPr sz="2000">
                <a:uFillTx/>
              </a:defRPr>
            </a:lvl2pPr>
            <a:lvl3pPr marL="914400" indent="0" algn="ctr">
              <a:buNone/>
              <a:defRPr sz="1800">
                <a:uFillTx/>
              </a:defRPr>
            </a:lvl3pPr>
            <a:lvl4pPr marL="1371600" indent="0" algn="ctr">
              <a:buNone/>
              <a:defRPr sz="1600">
                <a:uFillTx/>
              </a:defRPr>
            </a:lvl4pPr>
            <a:lvl5pPr marL="1828800" indent="0" algn="ctr">
              <a:buNone/>
              <a:defRPr sz="1600">
                <a:uFillTx/>
              </a:defRPr>
            </a:lvl5pPr>
            <a:lvl6pPr marL="2286000" indent="0" algn="ctr">
              <a:buNone/>
              <a:defRPr sz="1600">
                <a:uFillTx/>
              </a:defRPr>
            </a:lvl6pPr>
            <a:lvl7pPr marL="2743200" indent="0" algn="ctr">
              <a:buNone/>
              <a:defRPr sz="1600">
                <a:uFillTx/>
              </a:defRPr>
            </a:lvl7pPr>
            <a:lvl8pPr marL="3200400" indent="0" algn="ctr">
              <a:buNone/>
              <a:defRPr sz="1600">
                <a:uFillTx/>
              </a:defRPr>
            </a:lvl8pPr>
            <a:lvl9pPr marL="3657600" indent="0" algn="ctr">
              <a:buNone/>
              <a:defRPr sz="1600">
                <a:uFillTx/>
              </a:defRPr>
            </a:lvl9pPr>
          </a:lstStyle>
          <a:p>
            <a:r>
              <a:rPr lang="en-US">
                <a:uFillTx/>
              </a:rPr>
              <a:t>Click to edit Master subtitle style</a:t>
            </a:r>
            <a:endParaRPr lang="en-US" dirty="0">
              <a:uFillTx/>
            </a:endParaRPr>
          </a:p>
        </p:txBody>
      </p:sp>
      <p:sp>
        <p:nvSpPr>
          <p:cNvPr id="4" name="Date Placeholder 3"/>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US" dirty="0">
              <a:uFillTx/>
            </a:endParaRPr>
          </a:p>
        </p:txBody>
      </p:sp>
      <p:sp>
        <p:nvSpPr>
          <p:cNvPr id="3" name="Vertical Text Placeholder 2"/>
          <p:cNvSpPr>
            <a:spLocks noGrp="1"/>
          </p:cNvSpPr>
          <p:nvPr>
            <p:ph type="body" orient="vert" idx="1"/>
          </p:nvPr>
        </p:nvSpPr>
        <p:spPr/>
        <p:txBody>
          <a:bodyPr vert="eaVert"/>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4" name="Date Placeholder 3"/>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uFillTx/>
              </a:rPr>
              <a:t>Click to edit Master title style</a:t>
            </a:r>
            <a:endParaRPr lang="en-US" dirty="0">
              <a:uFillTx/>
            </a:endParaRPr>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4" name="Date Placeholder 3"/>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US" dirty="0">
              <a:uFillTx/>
            </a:endParaRPr>
          </a:p>
        </p:txBody>
      </p:sp>
      <p:sp>
        <p:nvSpPr>
          <p:cNvPr id="3" name="Content Placeholder 2"/>
          <p:cNvSpPr>
            <a:spLocks noGrp="1"/>
          </p:cNvSpPr>
          <p:nvPr>
            <p:ph idx="1"/>
          </p:nvPr>
        </p:nvSpPr>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4" name="Date Placeholder 3"/>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uFillTx/>
              </a:defRPr>
            </a:lvl1pPr>
          </a:lstStyle>
          <a:p>
            <a:r>
              <a:rPr lang="en-US">
                <a:uFillTx/>
              </a:rPr>
              <a:t>Click to edit Master title style</a:t>
            </a:r>
            <a:endParaRPr lang="en-US" dirty="0">
              <a:uFillTx/>
            </a:endParaRPr>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uFillTx/>
              </a:defRPr>
            </a:lvl1pPr>
            <a:lvl2pPr marL="457200" indent="0">
              <a:buNone/>
              <a:defRPr sz="2000">
                <a:solidFill>
                  <a:schemeClr val="tx1">
                    <a:tint val="75000"/>
                  </a:schemeClr>
                </a:solidFill>
                <a:uFillTx/>
              </a:defRPr>
            </a:lvl2pPr>
            <a:lvl3pPr marL="914400" indent="0">
              <a:buNone/>
              <a:defRPr sz="1800">
                <a:solidFill>
                  <a:schemeClr val="tx1">
                    <a:tint val="75000"/>
                  </a:schemeClr>
                </a:solidFill>
                <a:uFillTx/>
              </a:defRPr>
            </a:lvl3pPr>
            <a:lvl4pPr marL="1371600" indent="0">
              <a:buNone/>
              <a:defRPr sz="1600">
                <a:solidFill>
                  <a:schemeClr val="tx1">
                    <a:tint val="75000"/>
                  </a:schemeClr>
                </a:solidFill>
                <a:uFillTx/>
              </a:defRPr>
            </a:lvl4pPr>
            <a:lvl5pPr marL="1828800" indent="0">
              <a:buNone/>
              <a:defRPr sz="1600">
                <a:solidFill>
                  <a:schemeClr val="tx1">
                    <a:tint val="75000"/>
                  </a:schemeClr>
                </a:solidFill>
                <a:uFillTx/>
              </a:defRPr>
            </a:lvl5pPr>
            <a:lvl6pPr marL="2286000" indent="0">
              <a:buNone/>
              <a:defRPr sz="1600">
                <a:solidFill>
                  <a:schemeClr val="tx1">
                    <a:tint val="75000"/>
                  </a:schemeClr>
                </a:solidFill>
                <a:uFillTx/>
              </a:defRPr>
            </a:lvl6pPr>
            <a:lvl7pPr marL="2743200" indent="0">
              <a:buNone/>
              <a:defRPr sz="1600">
                <a:solidFill>
                  <a:schemeClr val="tx1">
                    <a:tint val="75000"/>
                  </a:schemeClr>
                </a:solidFill>
                <a:uFillTx/>
              </a:defRPr>
            </a:lvl7pPr>
            <a:lvl8pPr marL="3200400" indent="0">
              <a:buNone/>
              <a:defRPr sz="1600">
                <a:solidFill>
                  <a:schemeClr val="tx1">
                    <a:tint val="75000"/>
                  </a:schemeClr>
                </a:solidFill>
                <a:uFillTx/>
              </a:defRPr>
            </a:lvl8pPr>
            <a:lvl9pPr marL="3657600" indent="0">
              <a:buNone/>
              <a:defRPr sz="1600">
                <a:solidFill>
                  <a:schemeClr val="tx1">
                    <a:tint val="75000"/>
                  </a:schemeClr>
                </a:solidFill>
                <a:uFillTx/>
              </a:defRPr>
            </a:lvl9pPr>
          </a:lstStyle>
          <a:p>
            <a:pPr lvl="0"/>
            <a:r>
              <a:rPr lang="en-US">
                <a:uFillTx/>
              </a:rPr>
              <a:t>Click to edit Master text styles</a:t>
            </a:r>
          </a:p>
        </p:txBody>
      </p:sp>
      <p:sp>
        <p:nvSpPr>
          <p:cNvPr id="4" name="Date Placeholder 3"/>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US" dirty="0">
              <a:uFillTx/>
            </a:endParaRPr>
          </a:p>
        </p:txBody>
      </p:sp>
      <p:sp>
        <p:nvSpPr>
          <p:cNvPr id="3" name="Content Placeholder 2"/>
          <p:cNvSpPr>
            <a:spLocks noGrp="1"/>
          </p:cNvSpPr>
          <p:nvPr>
            <p:ph sz="half" idx="1"/>
          </p:nvPr>
        </p:nvSpPr>
        <p:spPr>
          <a:xfrm>
            <a:off x="681038" y="1825625"/>
            <a:ext cx="4210050" cy="435133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4" name="Content Placeholder 3"/>
          <p:cNvSpPr>
            <a:spLocks noGrp="1"/>
          </p:cNvSpPr>
          <p:nvPr>
            <p:ph sz="half" idx="2"/>
          </p:nvPr>
        </p:nvSpPr>
        <p:spPr>
          <a:xfrm>
            <a:off x="5014913" y="1825625"/>
            <a:ext cx="4210050" cy="435133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5" name="Date Placeholder 4"/>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uFillTx/>
              </a:rPr>
              <a:t>Click to edit Master title style</a:t>
            </a:r>
            <a:endParaRPr lang="en-US" dirty="0">
              <a:uFillTx/>
            </a:endParaRPr>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7" name="Date Placeholder 6"/>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8" name="Footer Placeholder 7"/>
          <p:cNvSpPr>
            <a:spLocks noGrp="1"/>
          </p:cNvSpPr>
          <p:nvPr>
            <p:ph type="ftr" sz="quarter" idx="11"/>
          </p:nvPr>
        </p:nvSpPr>
        <p:spPr/>
        <p:txBody>
          <a:bodyPr/>
          <a:lstStyle/>
          <a:p>
            <a:endParaRPr lang="en-US">
              <a:uFillTx/>
            </a:endParaRPr>
          </a:p>
        </p:txBody>
      </p:sp>
      <p:sp>
        <p:nvSpPr>
          <p:cNvPr id="9" name="Slide Number Placeholder 8"/>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US" dirty="0">
              <a:uFillTx/>
            </a:endParaRPr>
          </a:p>
        </p:txBody>
      </p:sp>
      <p:sp>
        <p:nvSpPr>
          <p:cNvPr id="3" name="Date Placeholder 2"/>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4" name="Footer Placeholder 3"/>
          <p:cNvSpPr>
            <a:spLocks noGrp="1"/>
          </p:cNvSpPr>
          <p:nvPr>
            <p:ph type="ftr" sz="quarter" idx="11"/>
          </p:nvPr>
        </p:nvSpPr>
        <p:spPr/>
        <p:txBody>
          <a:bodyPr/>
          <a:lstStyle/>
          <a:p>
            <a:endParaRPr lang="en-US">
              <a:uFillTx/>
            </a:endParaRPr>
          </a:p>
        </p:txBody>
      </p:sp>
      <p:sp>
        <p:nvSpPr>
          <p:cNvPr id="5" name="Slide Number Placeholder 4"/>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3" name="Footer Placeholder 2"/>
          <p:cNvSpPr>
            <a:spLocks noGrp="1"/>
          </p:cNvSpPr>
          <p:nvPr>
            <p:ph type="ftr" sz="quarter" idx="11"/>
          </p:nvPr>
        </p:nvSpPr>
        <p:spPr/>
        <p:txBody>
          <a:bodyPr/>
          <a:lstStyle/>
          <a:p>
            <a:endParaRPr lang="en-US">
              <a:uFillTx/>
            </a:endParaRPr>
          </a:p>
        </p:txBody>
      </p:sp>
      <p:sp>
        <p:nvSpPr>
          <p:cNvPr id="4" name="Slide Number Placeholder 3"/>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uFillTx/>
              </a:defRPr>
            </a:lvl1pPr>
          </a:lstStyle>
          <a:p>
            <a:r>
              <a:rPr lang="en-US">
                <a:uFillTx/>
              </a:rPr>
              <a:t>Click to edit Master title style</a:t>
            </a:r>
            <a:endParaRPr lang="en-US" dirty="0">
              <a:uFillTx/>
            </a:endParaRPr>
          </a:p>
        </p:txBody>
      </p:sp>
      <p:sp>
        <p:nvSpPr>
          <p:cNvPr id="3" name="Content Placeholder 2"/>
          <p:cNvSpPr>
            <a:spLocks noGrp="1"/>
          </p:cNvSpPr>
          <p:nvPr>
            <p:ph idx="1"/>
          </p:nvPr>
        </p:nvSpPr>
        <p:spPr>
          <a:xfrm>
            <a:off x="4211340" y="987427"/>
            <a:ext cx="5014913" cy="4873625"/>
          </a:xfr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uFillTx/>
              </a:defRPr>
            </a:lvl1pPr>
            <a:lvl2pPr marL="457200" indent="0">
              <a:buNone/>
              <a:defRPr sz="1400">
                <a:uFillTx/>
              </a:defRPr>
            </a:lvl2pPr>
            <a:lvl3pPr marL="914400" indent="0">
              <a:buNone/>
              <a:defRPr sz="1200">
                <a:uFillTx/>
              </a:defRPr>
            </a:lvl3pPr>
            <a:lvl4pPr marL="1371600" indent="0">
              <a:buNone/>
              <a:defRPr sz="1000">
                <a:uFillTx/>
              </a:defRPr>
            </a:lvl4pPr>
            <a:lvl5pPr marL="1828800" indent="0">
              <a:buNone/>
              <a:defRPr sz="1000">
                <a:uFillTx/>
              </a:defRPr>
            </a:lvl5pPr>
            <a:lvl6pPr marL="2286000" indent="0">
              <a:buNone/>
              <a:defRPr sz="1000">
                <a:uFillTx/>
              </a:defRPr>
            </a:lvl6pPr>
            <a:lvl7pPr marL="2743200" indent="0">
              <a:buNone/>
              <a:defRPr sz="1000">
                <a:uFillTx/>
              </a:defRPr>
            </a:lvl7pPr>
            <a:lvl8pPr marL="3200400" indent="0">
              <a:buNone/>
              <a:defRPr sz="1000">
                <a:uFillTx/>
              </a:defRPr>
            </a:lvl8pPr>
            <a:lvl9pPr marL="3657600" indent="0">
              <a:buNone/>
              <a:defRPr sz="1000">
                <a:uFillTx/>
              </a:defRPr>
            </a:lvl9pPr>
          </a:lstStyle>
          <a:p>
            <a:pPr lvl="0"/>
            <a:r>
              <a:rPr lang="en-US">
                <a:uFillTx/>
              </a:rPr>
              <a:t>Click to edit Master text styles</a:t>
            </a:r>
          </a:p>
        </p:txBody>
      </p:sp>
      <p:sp>
        <p:nvSpPr>
          <p:cNvPr id="5" name="Date Placeholder 4"/>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uFillTx/>
              </a:defRPr>
            </a:lvl1pPr>
          </a:lstStyle>
          <a:p>
            <a:r>
              <a:rPr lang="en-US">
                <a:uFillTx/>
              </a:rPr>
              <a:t>Click to edit Master title style</a:t>
            </a:r>
            <a:endParaRPr lang="en-US" dirty="0">
              <a:uFillTx/>
            </a:endParaRPr>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r>
              <a:rPr lang="en-US">
                <a:uFillTx/>
              </a:rPr>
              <a:t>Click icon to add picture</a:t>
            </a:r>
            <a:endParaRPr lang="en-US" dirty="0">
              <a:uFillTx/>
            </a:endParaRP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uFillTx/>
              </a:defRPr>
            </a:lvl1pPr>
            <a:lvl2pPr marL="457200" indent="0">
              <a:buNone/>
              <a:defRPr sz="1400">
                <a:uFillTx/>
              </a:defRPr>
            </a:lvl2pPr>
            <a:lvl3pPr marL="914400" indent="0">
              <a:buNone/>
              <a:defRPr sz="1200">
                <a:uFillTx/>
              </a:defRPr>
            </a:lvl3pPr>
            <a:lvl4pPr marL="1371600" indent="0">
              <a:buNone/>
              <a:defRPr sz="1000">
                <a:uFillTx/>
              </a:defRPr>
            </a:lvl4pPr>
            <a:lvl5pPr marL="1828800" indent="0">
              <a:buNone/>
              <a:defRPr sz="1000">
                <a:uFillTx/>
              </a:defRPr>
            </a:lvl5pPr>
            <a:lvl6pPr marL="2286000" indent="0">
              <a:buNone/>
              <a:defRPr sz="1000">
                <a:uFillTx/>
              </a:defRPr>
            </a:lvl6pPr>
            <a:lvl7pPr marL="2743200" indent="0">
              <a:buNone/>
              <a:defRPr sz="1000">
                <a:uFillTx/>
              </a:defRPr>
            </a:lvl7pPr>
            <a:lvl8pPr marL="3200400" indent="0">
              <a:buNone/>
              <a:defRPr sz="1000">
                <a:uFillTx/>
              </a:defRPr>
            </a:lvl8pPr>
            <a:lvl9pPr marL="3657600" indent="0">
              <a:buNone/>
              <a:defRPr sz="1000">
                <a:uFillTx/>
              </a:defRPr>
            </a:lvl9pPr>
          </a:lstStyle>
          <a:p>
            <a:pPr lvl="0"/>
            <a:r>
              <a:rPr lang="en-US">
                <a:uFillTx/>
              </a:rPr>
              <a:t>Click to edit Master text styles</a:t>
            </a:r>
          </a:p>
        </p:txBody>
      </p:sp>
      <p:sp>
        <p:nvSpPr>
          <p:cNvPr id="5" name="Date Placeholder 4"/>
          <p:cNvSpPr>
            <a:spLocks noGrp="1"/>
          </p:cNvSpPr>
          <p:nvPr>
            <p:ph type="dt" sz="half" idx="10"/>
          </p:nvPr>
        </p:nvSpPr>
        <p:spPr/>
        <p:txBody>
          <a:bodyPr/>
          <a:lstStyle/>
          <a:p>
            <a:fld id="{33278189-857F-42A0-BBC8-3475B5A33050}" type="datetimeFigureOut">
              <a:rPr lang="en-US" smtClean="0">
                <a:uFillTx/>
              </a:rPr>
              <a:t>5/21/2024</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5F4BC2FB-727D-47CD-89E2-60064C664EE6}" type="slidenum">
              <a:rPr lang="en-US" smtClean="0">
                <a:uFillTx/>
              </a:rPr>
              <a:t>‹#›</a:t>
            </a:fld>
            <a:endParaRPr lang="en-US">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uFillTx/>
              </a:rPr>
              <a:t>Click to edit Master title style</a:t>
            </a:r>
            <a:endParaRPr lang="en-US" dirty="0">
              <a:uFillTx/>
            </a:endParaRP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uFillTx/>
              </a:defRPr>
            </a:lvl1pPr>
          </a:lstStyle>
          <a:p>
            <a:fld id="{33278189-857F-42A0-BBC8-3475B5A33050}" type="datetimeFigureOut">
              <a:rPr lang="en-US" smtClean="0">
                <a:uFillTx/>
              </a:rPr>
              <a:t>5/21/2024</a:t>
            </a:fld>
            <a:endParaRPr lang="en-US">
              <a:uFillTx/>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endParaRPr lang="en-US">
              <a:uFillTx/>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5F4BC2FB-727D-47CD-89E2-60064C664EE6}" type="slidenum">
              <a:rPr lang="en-US" smtClean="0">
                <a:uFillTx/>
              </a:rPr>
              <a:t>‹#›</a:t>
            </a:fld>
            <a:endParaRPr lang="en-US">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uFillTx/>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uFillTx/>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uFillTx/>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uFillTx/>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p:bodyStyle>
    <p:other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11" Type="http://schemas.openxmlformats.org/officeDocument/2006/relationships/image" Target="../media/image6.jpg"/><Relationship Id="rId5" Type="http://schemas.openxmlformats.org/officeDocument/2006/relationships/image" Target="../media/image3.png"/><Relationship Id="rId10" Type="http://schemas.microsoft.com/office/2007/relationships/hdphoto" Target="../media/hdphoto4.wdp"/><Relationship Id="rId4" Type="http://schemas.openxmlformats.org/officeDocument/2006/relationships/image" Target="../media/image2.jpe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oup 2"/>
          <p:cNvGrpSpPr/>
          <p:nvPr/>
        </p:nvGrpSpPr>
        <p:grpSpPr>
          <a:xfrm>
            <a:off x="2012278" y="-702810"/>
            <a:ext cx="5863374" cy="8378574"/>
            <a:chOff x="2100908" y="-722433"/>
            <a:chExt cx="5863374" cy="8378574"/>
          </a:xfrm>
          <a:solidFill>
            <a:srgbClr val="BED7EB"/>
          </a:solidFill>
        </p:grpSpPr>
        <p:sp>
          <p:nvSpPr>
            <p:cNvPr id="21" name="Freeform: Shape 20"/>
            <p:cNvSpPr>
              <a:spLocks/>
            </p:cNvSpPr>
            <p:nvPr/>
          </p:nvSpPr>
          <p:spPr>
            <a:xfrm rot="18910538">
              <a:off x="2100908" y="-722433"/>
              <a:ext cx="801858" cy="3025527"/>
            </a:xfrm>
            <a:custGeom>
              <a:avLst/>
              <a:gdLst>
                <a:gd name="connsiteX0" fmla="*/ 0 w 801858"/>
                <a:gd name="connsiteY0" fmla="*/ 0 h 3025527"/>
                <a:gd name="connsiteX1" fmla="*/ 801858 w 801858"/>
                <a:gd name="connsiteY1" fmla="*/ 796956 h 3025527"/>
                <a:gd name="connsiteX2" fmla="*/ 801858 w 801858"/>
                <a:gd name="connsiteY2" fmla="*/ 2218738 h 3025527"/>
                <a:gd name="connsiteX3" fmla="*/ 0 w 801858"/>
                <a:gd name="connsiteY3" fmla="*/ 3025527 h 3025527"/>
                <a:gd name="connsiteX4" fmla="*/ 0 w 801858"/>
                <a:gd name="connsiteY4" fmla="*/ 0 h 3025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858" h="3025527">
                  <a:moveTo>
                    <a:pt x="0" y="0"/>
                  </a:moveTo>
                  <a:lnTo>
                    <a:pt x="801858" y="796956"/>
                  </a:lnTo>
                  <a:lnTo>
                    <a:pt x="801858" y="2218738"/>
                  </a:lnTo>
                  <a:lnTo>
                    <a:pt x="0" y="3025527"/>
                  </a:lnTo>
                  <a:lnTo>
                    <a:pt x="0"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sp>
          <p:nvSpPr>
            <p:cNvPr id="20" name="Freeform: Shape 19"/>
            <p:cNvSpPr>
              <a:spLocks/>
            </p:cNvSpPr>
            <p:nvPr/>
          </p:nvSpPr>
          <p:spPr>
            <a:xfrm rot="18910538">
              <a:off x="4539881" y="493086"/>
              <a:ext cx="801858" cy="5502432"/>
            </a:xfrm>
            <a:custGeom>
              <a:avLst/>
              <a:gdLst>
                <a:gd name="connsiteX0" fmla="*/ 801858 w 801858"/>
                <a:gd name="connsiteY0" fmla="*/ 0 h 5502432"/>
                <a:gd name="connsiteX1" fmla="*/ 801858 w 801858"/>
                <a:gd name="connsiteY1" fmla="*/ 4695644 h 5502432"/>
                <a:gd name="connsiteX2" fmla="*/ 0 w 801858"/>
                <a:gd name="connsiteY2" fmla="*/ 5502432 h 5502432"/>
                <a:gd name="connsiteX3" fmla="*/ 0 w 801858"/>
                <a:gd name="connsiteY3" fmla="*/ 806789 h 5502432"/>
                <a:gd name="connsiteX4" fmla="*/ 801858 w 801858"/>
                <a:gd name="connsiteY4" fmla="*/ 0 h 55024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858" h="5502432">
                  <a:moveTo>
                    <a:pt x="801858" y="0"/>
                  </a:moveTo>
                  <a:lnTo>
                    <a:pt x="801858" y="4695644"/>
                  </a:lnTo>
                  <a:lnTo>
                    <a:pt x="0" y="5502432"/>
                  </a:lnTo>
                  <a:lnTo>
                    <a:pt x="0" y="806789"/>
                  </a:lnTo>
                  <a:lnTo>
                    <a:pt x="801858"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sp>
          <p:nvSpPr>
            <p:cNvPr id="19" name="Freeform: Shape 18"/>
            <p:cNvSpPr>
              <a:spLocks/>
            </p:cNvSpPr>
            <p:nvPr/>
          </p:nvSpPr>
          <p:spPr>
            <a:xfrm rot="18910538">
              <a:off x="7162424" y="4109803"/>
              <a:ext cx="801858" cy="3546338"/>
            </a:xfrm>
            <a:custGeom>
              <a:avLst/>
              <a:gdLst>
                <a:gd name="connsiteX0" fmla="*/ 801858 w 801858"/>
                <a:gd name="connsiteY0" fmla="*/ 0 h 3546338"/>
                <a:gd name="connsiteX1" fmla="*/ 801857 w 801858"/>
                <a:gd name="connsiteY1" fmla="*/ 3546338 h 3546338"/>
                <a:gd name="connsiteX2" fmla="*/ 0 w 801858"/>
                <a:gd name="connsiteY2" fmla="*/ 2749381 h 3546338"/>
                <a:gd name="connsiteX3" fmla="*/ 0 w 801858"/>
                <a:gd name="connsiteY3" fmla="*/ 806789 h 3546338"/>
                <a:gd name="connsiteX4" fmla="*/ 801858 w 801858"/>
                <a:gd name="connsiteY4" fmla="*/ 0 h 3546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858" h="3546338">
                  <a:moveTo>
                    <a:pt x="801858" y="0"/>
                  </a:moveTo>
                  <a:lnTo>
                    <a:pt x="801857" y="3546338"/>
                  </a:lnTo>
                  <a:lnTo>
                    <a:pt x="0" y="2749381"/>
                  </a:lnTo>
                  <a:lnTo>
                    <a:pt x="0" y="806789"/>
                  </a:lnTo>
                  <a:lnTo>
                    <a:pt x="801858" y="0"/>
                  </a:lnTo>
                  <a:close/>
                </a:path>
              </a:pathLst>
            </a:cu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grpSp>
      <p:sp>
        <p:nvSpPr>
          <p:cNvPr id="17" name="Freeform: Shape 16"/>
          <p:cNvSpPr>
            <a:spLocks/>
          </p:cNvSpPr>
          <p:nvPr/>
        </p:nvSpPr>
        <p:spPr>
          <a:xfrm rot="18910538">
            <a:off x="-1706326" y="382905"/>
            <a:ext cx="5650870" cy="7179099"/>
          </a:xfrm>
          <a:custGeom>
            <a:avLst/>
            <a:gdLst>
              <a:gd name="connsiteX0" fmla="*/ 4834451 w 5650870"/>
              <a:gd name="connsiteY0" fmla="*/ 0 h 7179099"/>
              <a:gd name="connsiteX1" fmla="*/ 5650870 w 5650870"/>
              <a:gd name="connsiteY1" fmla="*/ 811430 h 7179099"/>
              <a:gd name="connsiteX2" fmla="*/ 5650870 w 5650870"/>
              <a:gd name="connsiteY2" fmla="*/ 3836957 h 7179099"/>
              <a:gd name="connsiteX3" fmla="*/ 2329155 w 5650870"/>
              <a:gd name="connsiteY3" fmla="*/ 7179099 h 7179099"/>
              <a:gd name="connsiteX4" fmla="*/ 0 w 5650870"/>
              <a:gd name="connsiteY4" fmla="*/ 4864181 h 7179099"/>
              <a:gd name="connsiteX5" fmla="*/ 4834451 w 5650870"/>
              <a:gd name="connsiteY5" fmla="*/ 0 h 717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50870" h="7179099">
                <a:moveTo>
                  <a:pt x="4834451" y="0"/>
                </a:moveTo>
                <a:lnTo>
                  <a:pt x="5650870" y="811430"/>
                </a:lnTo>
                <a:lnTo>
                  <a:pt x="5650870" y="3836957"/>
                </a:lnTo>
                <a:lnTo>
                  <a:pt x="2329155" y="7179099"/>
                </a:lnTo>
                <a:lnTo>
                  <a:pt x="0" y="4864181"/>
                </a:lnTo>
                <a:lnTo>
                  <a:pt x="4834451" y="0"/>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sp>
        <p:nvSpPr>
          <p:cNvPr id="16" name="Freeform: Shape 15"/>
          <p:cNvSpPr>
            <a:spLocks/>
          </p:cNvSpPr>
          <p:nvPr/>
        </p:nvSpPr>
        <p:spPr>
          <a:xfrm rot="18910538">
            <a:off x="2679403" y="-457239"/>
            <a:ext cx="710877" cy="1421782"/>
          </a:xfrm>
          <a:custGeom>
            <a:avLst/>
            <a:gdLst>
              <a:gd name="connsiteX0" fmla="*/ 0 w 710877"/>
              <a:gd name="connsiteY0" fmla="*/ 0 h 1421782"/>
              <a:gd name="connsiteX1" fmla="*/ 710877 w 710877"/>
              <a:gd name="connsiteY1" fmla="*/ 706533 h 1421782"/>
              <a:gd name="connsiteX2" fmla="*/ 0 w 710877"/>
              <a:gd name="connsiteY2" fmla="*/ 1421782 h 1421782"/>
              <a:gd name="connsiteX3" fmla="*/ 0 w 710877"/>
              <a:gd name="connsiteY3" fmla="*/ 0 h 1421782"/>
            </a:gdLst>
            <a:ahLst/>
            <a:cxnLst>
              <a:cxn ang="0">
                <a:pos x="connsiteX0" y="connsiteY0"/>
              </a:cxn>
              <a:cxn ang="0">
                <a:pos x="connsiteX1" y="connsiteY1"/>
              </a:cxn>
              <a:cxn ang="0">
                <a:pos x="connsiteX2" y="connsiteY2"/>
              </a:cxn>
              <a:cxn ang="0">
                <a:pos x="connsiteX3" y="connsiteY3"/>
              </a:cxn>
            </a:cxnLst>
            <a:rect l="l" t="t" r="r" b="b"/>
            <a:pathLst>
              <a:path w="710877" h="1421782">
                <a:moveTo>
                  <a:pt x="0" y="0"/>
                </a:moveTo>
                <a:lnTo>
                  <a:pt x="710877" y="706533"/>
                </a:lnTo>
                <a:lnTo>
                  <a:pt x="0" y="1421782"/>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sp>
        <p:nvSpPr>
          <p:cNvPr id="15" name="Freeform: Shape 14"/>
          <p:cNvSpPr>
            <a:spLocks/>
          </p:cNvSpPr>
          <p:nvPr/>
        </p:nvSpPr>
        <p:spPr>
          <a:xfrm rot="18910538">
            <a:off x="4235429" y="-1382894"/>
            <a:ext cx="3054585" cy="5403901"/>
          </a:xfrm>
          <a:custGeom>
            <a:avLst/>
            <a:gdLst>
              <a:gd name="connsiteX0" fmla="*/ 712207 w 3059985"/>
              <a:gd name="connsiteY0" fmla="*/ 0 h 5412231"/>
              <a:gd name="connsiteX1" fmla="*/ 3059985 w 3059985"/>
              <a:gd name="connsiteY1" fmla="*/ 2333428 h 5412231"/>
              <a:gd name="connsiteX2" fmla="*/ 0 w 3059985"/>
              <a:gd name="connsiteY2" fmla="*/ 5412231 h 5412231"/>
              <a:gd name="connsiteX3" fmla="*/ 0 w 3059985"/>
              <a:gd name="connsiteY3" fmla="*/ 716587 h 5412231"/>
              <a:gd name="connsiteX4" fmla="*/ 712207 w 3059985"/>
              <a:gd name="connsiteY4" fmla="*/ 0 h 5412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9985" h="5412231">
                <a:moveTo>
                  <a:pt x="712207" y="0"/>
                </a:moveTo>
                <a:lnTo>
                  <a:pt x="3059985" y="2333428"/>
                </a:lnTo>
                <a:lnTo>
                  <a:pt x="0" y="5412231"/>
                </a:lnTo>
                <a:lnTo>
                  <a:pt x="0" y="716587"/>
                </a:lnTo>
                <a:lnTo>
                  <a:pt x="712207" y="0"/>
                </a:lnTo>
                <a:close/>
              </a:path>
            </a:pathLst>
          </a:custGeom>
          <a:solidFill>
            <a:schemeClr val="tx2">
              <a:lumMod val="20000"/>
              <a:lumOff val="80000"/>
            </a:schemeClr>
          </a:solidFill>
          <a:ln w="28575">
            <a:solidFill>
              <a:srgbClr val="0D28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sp>
        <p:nvSpPr>
          <p:cNvPr id="14" name="Freeform: Shape 13"/>
          <p:cNvSpPr>
            <a:spLocks/>
          </p:cNvSpPr>
          <p:nvPr/>
        </p:nvSpPr>
        <p:spPr>
          <a:xfrm rot="18910538">
            <a:off x="6179541" y="-785062"/>
            <a:ext cx="5409093" cy="7197609"/>
          </a:xfrm>
          <a:custGeom>
            <a:avLst/>
            <a:gdLst>
              <a:gd name="connsiteX0" fmla="*/ 3061316 w 5409093"/>
              <a:gd name="connsiteY0" fmla="*/ 0 h 7197609"/>
              <a:gd name="connsiteX1" fmla="*/ 5409093 w 5409093"/>
              <a:gd name="connsiteY1" fmla="*/ 2333429 h 7197609"/>
              <a:gd name="connsiteX2" fmla="*/ 574643 w 5409093"/>
              <a:gd name="connsiteY2" fmla="*/ 7197609 h 7197609"/>
              <a:gd name="connsiteX3" fmla="*/ 0 w 5409093"/>
              <a:gd name="connsiteY3" fmla="*/ 6626479 h 7197609"/>
              <a:gd name="connsiteX4" fmla="*/ 1 w 5409093"/>
              <a:gd name="connsiteY4" fmla="*/ 3080141 h 7197609"/>
              <a:gd name="connsiteX5" fmla="*/ 3061316 w 5409093"/>
              <a:gd name="connsiteY5" fmla="*/ 0 h 7197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9093" h="7197609">
                <a:moveTo>
                  <a:pt x="3061316" y="0"/>
                </a:moveTo>
                <a:lnTo>
                  <a:pt x="5409093" y="2333429"/>
                </a:lnTo>
                <a:lnTo>
                  <a:pt x="574643" y="7197609"/>
                </a:lnTo>
                <a:lnTo>
                  <a:pt x="0" y="6626479"/>
                </a:lnTo>
                <a:lnTo>
                  <a:pt x="1" y="3080141"/>
                </a:lnTo>
                <a:lnTo>
                  <a:pt x="3061316" y="0"/>
                </a:lnTo>
                <a:close/>
              </a:path>
            </a:pathLst>
          </a:custGeom>
          <a:solidFill>
            <a:srgbClr val="BED7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sp>
        <p:nvSpPr>
          <p:cNvPr id="13" name="Freeform: Shape 12"/>
          <p:cNvSpPr>
            <a:spLocks/>
          </p:cNvSpPr>
          <p:nvPr/>
        </p:nvSpPr>
        <p:spPr>
          <a:xfrm rot="18910538">
            <a:off x="2883880" y="1173392"/>
            <a:ext cx="801858" cy="809449"/>
          </a:xfrm>
          <a:custGeom>
            <a:avLst/>
            <a:gdLst>
              <a:gd name="connsiteX0" fmla="*/ 801858 w 801858"/>
              <a:gd name="connsiteY0" fmla="*/ 0 h 809449"/>
              <a:gd name="connsiteX1" fmla="*/ 801858 w 801858"/>
              <a:gd name="connsiteY1" fmla="*/ 2660 h 809449"/>
              <a:gd name="connsiteX2" fmla="*/ 0 w 801858"/>
              <a:gd name="connsiteY2" fmla="*/ 809449 h 809449"/>
              <a:gd name="connsiteX3" fmla="*/ 0 w 801858"/>
              <a:gd name="connsiteY3" fmla="*/ 806789 h 809449"/>
              <a:gd name="connsiteX4" fmla="*/ 801858 w 801858"/>
              <a:gd name="connsiteY4" fmla="*/ 0 h 809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858" h="809449">
                <a:moveTo>
                  <a:pt x="801858" y="0"/>
                </a:moveTo>
                <a:lnTo>
                  <a:pt x="801858" y="2660"/>
                </a:lnTo>
                <a:lnTo>
                  <a:pt x="0" y="809449"/>
                </a:lnTo>
                <a:lnTo>
                  <a:pt x="0" y="806789"/>
                </a:lnTo>
                <a:lnTo>
                  <a:pt x="801858"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12" name="Freeform: Shape 11"/>
          <p:cNvSpPr>
            <a:spLocks/>
          </p:cNvSpPr>
          <p:nvPr/>
        </p:nvSpPr>
        <p:spPr>
          <a:xfrm rot="18910538">
            <a:off x="2438678" y="2512408"/>
            <a:ext cx="3325497" cy="5666274"/>
          </a:xfrm>
          <a:custGeom>
            <a:avLst/>
            <a:gdLst>
              <a:gd name="connsiteX0" fmla="*/ 3320386 w 3320386"/>
              <a:gd name="connsiteY0" fmla="*/ 0 h 5674232"/>
              <a:gd name="connsiteX1" fmla="*/ 3320386 w 3320386"/>
              <a:gd name="connsiteY1" fmla="*/ 4695643 h 5674232"/>
              <a:gd name="connsiteX2" fmla="*/ 2347778 w 3320386"/>
              <a:gd name="connsiteY2" fmla="*/ 5674232 h 5674232"/>
              <a:gd name="connsiteX3" fmla="*/ 0 w 3320386"/>
              <a:gd name="connsiteY3" fmla="*/ 3340804 h 5674232"/>
              <a:gd name="connsiteX4" fmla="*/ 3320386 w 3320386"/>
              <a:gd name="connsiteY4" fmla="*/ 0 h 5674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0386" h="5674232">
                <a:moveTo>
                  <a:pt x="3320386" y="0"/>
                </a:moveTo>
                <a:lnTo>
                  <a:pt x="3320386" y="4695643"/>
                </a:lnTo>
                <a:lnTo>
                  <a:pt x="2347778" y="5674232"/>
                </a:lnTo>
                <a:lnTo>
                  <a:pt x="0" y="3340804"/>
                </a:lnTo>
                <a:lnTo>
                  <a:pt x="3320386" y="0"/>
                </a:lnTo>
                <a:close/>
              </a:path>
            </a:pathLst>
          </a:custGeom>
          <a:solidFill>
            <a:schemeClr val="tx2">
              <a:lumMod val="20000"/>
              <a:lumOff val="80000"/>
            </a:schemeClr>
          </a:solidFill>
          <a:ln w="28575">
            <a:solidFill>
              <a:srgbClr val="0D28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uFillTx/>
            </a:endParaRPr>
          </a:p>
        </p:txBody>
      </p:sp>
      <p:sp>
        <p:nvSpPr>
          <p:cNvPr id="11" name="Freeform: Shape 10"/>
          <p:cNvSpPr>
            <a:spLocks/>
          </p:cNvSpPr>
          <p:nvPr/>
        </p:nvSpPr>
        <p:spPr>
          <a:xfrm rot="18910538">
            <a:off x="6195883" y="4505763"/>
            <a:ext cx="801858" cy="809448"/>
          </a:xfrm>
          <a:custGeom>
            <a:avLst/>
            <a:gdLst>
              <a:gd name="connsiteX0" fmla="*/ 801858 w 801858"/>
              <a:gd name="connsiteY0" fmla="*/ 0 h 809448"/>
              <a:gd name="connsiteX1" fmla="*/ 801858 w 801858"/>
              <a:gd name="connsiteY1" fmla="*/ 2659 h 809448"/>
              <a:gd name="connsiteX2" fmla="*/ 0 w 801858"/>
              <a:gd name="connsiteY2" fmla="*/ 809448 h 809448"/>
              <a:gd name="connsiteX3" fmla="*/ 0 w 801858"/>
              <a:gd name="connsiteY3" fmla="*/ 806788 h 809448"/>
              <a:gd name="connsiteX4" fmla="*/ 801858 w 801858"/>
              <a:gd name="connsiteY4" fmla="*/ 0 h 809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858" h="809448">
                <a:moveTo>
                  <a:pt x="801858" y="0"/>
                </a:moveTo>
                <a:lnTo>
                  <a:pt x="801858" y="2659"/>
                </a:lnTo>
                <a:lnTo>
                  <a:pt x="0" y="809448"/>
                </a:lnTo>
                <a:lnTo>
                  <a:pt x="0" y="806788"/>
                </a:lnTo>
                <a:lnTo>
                  <a:pt x="801858"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10" name="Freeform: Shape 9"/>
          <p:cNvSpPr>
            <a:spLocks/>
          </p:cNvSpPr>
          <p:nvPr/>
        </p:nvSpPr>
        <p:spPr>
          <a:xfrm rot="18910538">
            <a:off x="6452362" y="5540136"/>
            <a:ext cx="971278" cy="1942592"/>
          </a:xfrm>
          <a:custGeom>
            <a:avLst/>
            <a:gdLst>
              <a:gd name="connsiteX0" fmla="*/ 971278 w 971278"/>
              <a:gd name="connsiteY0" fmla="*/ 0 h 1942592"/>
              <a:gd name="connsiteX1" fmla="*/ 971278 w 971278"/>
              <a:gd name="connsiteY1" fmla="*/ 1942592 h 1942592"/>
              <a:gd name="connsiteX2" fmla="*/ 0 w 971278"/>
              <a:gd name="connsiteY2" fmla="*/ 977251 h 1942592"/>
              <a:gd name="connsiteX3" fmla="*/ 971278 w 971278"/>
              <a:gd name="connsiteY3" fmla="*/ 0 h 1942592"/>
            </a:gdLst>
            <a:ahLst/>
            <a:cxnLst>
              <a:cxn ang="0">
                <a:pos x="connsiteX0" y="connsiteY0"/>
              </a:cxn>
              <a:cxn ang="0">
                <a:pos x="connsiteX1" y="connsiteY1"/>
              </a:cxn>
              <a:cxn ang="0">
                <a:pos x="connsiteX2" y="connsiteY2"/>
              </a:cxn>
              <a:cxn ang="0">
                <a:pos x="connsiteX3" y="connsiteY3"/>
              </a:cxn>
            </a:cxnLst>
            <a:rect l="l" t="t" r="r" b="b"/>
            <a:pathLst>
              <a:path w="971278" h="1942592">
                <a:moveTo>
                  <a:pt x="971278" y="0"/>
                </a:moveTo>
                <a:lnTo>
                  <a:pt x="971278" y="1942592"/>
                </a:lnTo>
                <a:lnTo>
                  <a:pt x="0" y="977251"/>
                </a:lnTo>
                <a:lnTo>
                  <a:pt x="971278" y="0"/>
                </a:lnTo>
                <a:close/>
              </a:path>
            </a:pathLst>
          </a:custGeom>
          <a:solidFill>
            <a:srgbClr val="2C42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31" name="TextBox 30"/>
          <p:cNvSpPr txBox="1">
            <a:spLocks/>
          </p:cNvSpPr>
          <p:nvPr/>
        </p:nvSpPr>
        <p:spPr>
          <a:xfrm>
            <a:off x="56003" y="759688"/>
            <a:ext cx="1999313" cy="477054"/>
          </a:xfrm>
          <a:prstGeom prst="rect">
            <a:avLst/>
          </a:prstGeom>
          <a:noFill/>
        </p:spPr>
        <p:txBody>
          <a:bodyPr wrap="square" rtlCol="0">
            <a:spAutoFit/>
          </a:bodyPr>
          <a:lstStyle/>
          <a:p>
            <a:r>
              <a:rPr lang="en-US" sz="2500" b="1" dirty="0">
                <a:solidFill>
                  <a:srgbClr val="BED7EB"/>
                </a:solidFill>
                <a:latin typeface="Century Gothic" panose="020B0502020202020204" pitchFamily="34" charset="0"/>
              </a:rPr>
              <a:t>HIGHLIGHTS</a:t>
            </a:r>
            <a:endParaRPr lang="en-US" sz="2500" b="1" dirty="0">
              <a:solidFill>
                <a:srgbClr val="BED7EB"/>
              </a:solidFill>
              <a:uFillTx/>
              <a:latin typeface="Century Gothic" panose="020B0502020202020204" pitchFamily="34" charset="0"/>
            </a:endParaRPr>
          </a:p>
        </p:txBody>
      </p:sp>
      <p:sp>
        <p:nvSpPr>
          <p:cNvPr id="32" name="TextBox 31"/>
          <p:cNvSpPr txBox="1">
            <a:spLocks/>
          </p:cNvSpPr>
          <p:nvPr/>
        </p:nvSpPr>
        <p:spPr>
          <a:xfrm>
            <a:off x="468166" y="2082612"/>
            <a:ext cx="2718636" cy="415498"/>
          </a:xfrm>
          <a:prstGeom prst="rect">
            <a:avLst/>
          </a:prstGeom>
          <a:noFill/>
        </p:spPr>
        <p:txBody>
          <a:bodyPr wrap="square" rtlCol="0">
            <a:spAutoFit/>
          </a:bodyPr>
          <a:lstStyle/>
          <a:p>
            <a:r>
              <a:rPr lang="en-US" sz="1050" dirty="0">
                <a:solidFill>
                  <a:schemeClr val="bg1"/>
                </a:solidFill>
                <a:effectLst/>
                <a:latin typeface="Century Gothic" panose="020B0502020202020204" pitchFamily="34" charset="0"/>
              </a:rPr>
              <a:t>Integrated software solution for data evaluation.</a:t>
            </a:r>
          </a:p>
        </p:txBody>
      </p:sp>
      <p:sp>
        <p:nvSpPr>
          <p:cNvPr id="33" name="TextBox 32"/>
          <p:cNvSpPr txBox="1">
            <a:spLocks/>
          </p:cNvSpPr>
          <p:nvPr/>
        </p:nvSpPr>
        <p:spPr>
          <a:xfrm>
            <a:off x="476568" y="1508117"/>
            <a:ext cx="2536361" cy="253916"/>
          </a:xfrm>
          <a:prstGeom prst="rect">
            <a:avLst/>
          </a:prstGeom>
          <a:noFill/>
        </p:spPr>
        <p:txBody>
          <a:bodyPr wrap="square" rtlCol="0">
            <a:spAutoFit/>
          </a:bodyPr>
          <a:lstStyle/>
          <a:p>
            <a:r>
              <a:rPr lang="en-US" sz="1050" dirty="0">
                <a:solidFill>
                  <a:schemeClr val="bg1"/>
                </a:solidFill>
                <a:latin typeface="Century Gothic" panose="020B0502020202020204" pitchFamily="34" charset="0"/>
              </a:rPr>
              <a:t> </a:t>
            </a:r>
          </a:p>
        </p:txBody>
      </p:sp>
      <p:sp>
        <p:nvSpPr>
          <p:cNvPr id="34" name="TextBox 33"/>
          <p:cNvSpPr txBox="1">
            <a:spLocks/>
          </p:cNvSpPr>
          <p:nvPr/>
        </p:nvSpPr>
        <p:spPr>
          <a:xfrm>
            <a:off x="474643" y="2668895"/>
            <a:ext cx="2777859" cy="415498"/>
          </a:xfrm>
          <a:prstGeom prst="rect">
            <a:avLst/>
          </a:prstGeom>
          <a:noFill/>
        </p:spPr>
        <p:txBody>
          <a:bodyPr wrap="square" rtlCol="0">
            <a:spAutoFit/>
          </a:bodyPr>
          <a:lstStyle/>
          <a:p>
            <a:r>
              <a:rPr lang="en-US" sz="1050" dirty="0">
                <a:solidFill>
                  <a:schemeClr val="bg1"/>
                </a:solidFill>
                <a:effectLst/>
                <a:latin typeface="Century Gothic" panose="020B0502020202020204" pitchFamily="34" charset="0"/>
              </a:rPr>
              <a:t>Easy &amp; quick reconfiguration to meet different testing requirements.</a:t>
            </a:r>
          </a:p>
        </p:txBody>
      </p:sp>
      <p:sp>
        <p:nvSpPr>
          <p:cNvPr id="35" name="TextBox 34"/>
          <p:cNvSpPr txBox="1">
            <a:spLocks/>
          </p:cNvSpPr>
          <p:nvPr/>
        </p:nvSpPr>
        <p:spPr>
          <a:xfrm>
            <a:off x="487929" y="3291013"/>
            <a:ext cx="2567571" cy="415498"/>
          </a:xfrm>
          <a:prstGeom prst="rect">
            <a:avLst/>
          </a:prstGeom>
          <a:noFill/>
        </p:spPr>
        <p:txBody>
          <a:bodyPr wrap="square" rtlCol="0">
            <a:spAutoFit/>
          </a:bodyPr>
          <a:lstStyle/>
          <a:p>
            <a:r>
              <a:rPr lang="en-US" sz="1050" dirty="0">
                <a:solidFill>
                  <a:schemeClr val="bg1"/>
                </a:solidFill>
                <a:effectLst/>
                <a:latin typeface="Century Gothic" panose="020B0502020202020204" pitchFamily="34" charset="0"/>
              </a:rPr>
              <a:t>Reliable, accurate and fail - safe triggering circuitry</a:t>
            </a:r>
            <a:r>
              <a:rPr lang="en-US" sz="1050" dirty="0">
                <a:solidFill>
                  <a:schemeClr val="bg1"/>
                </a:solidFill>
                <a:effectLst/>
                <a:latin typeface="Helvetica" pitchFamily="2" charset="0"/>
              </a:rPr>
              <a:t>.</a:t>
            </a:r>
          </a:p>
        </p:txBody>
      </p:sp>
      <p:sp>
        <p:nvSpPr>
          <p:cNvPr id="45" name="TextBox 44"/>
          <p:cNvSpPr txBox="1">
            <a:spLocks/>
          </p:cNvSpPr>
          <p:nvPr/>
        </p:nvSpPr>
        <p:spPr>
          <a:xfrm>
            <a:off x="80706" y="6327585"/>
            <a:ext cx="3080155" cy="623248"/>
          </a:xfrm>
          <a:prstGeom prst="rect">
            <a:avLst/>
          </a:prstGeom>
          <a:noFill/>
        </p:spPr>
        <p:txBody>
          <a:bodyPr wrap="square" rtlCol="0">
            <a:spAutoFit/>
          </a:bodyPr>
          <a:lstStyle/>
          <a:p>
            <a:pPr algn="just"/>
            <a:r>
              <a:rPr lang="en-US" sz="800">
                <a:latin typeface="Century Gothic" panose="020B0502020202020204" pitchFamily="34" charset="0"/>
              </a:rPr>
              <a:t>       reserves </a:t>
            </a:r>
            <a:r>
              <a:rPr lang="en-US" sz="800" dirty="0">
                <a:latin typeface="Century Gothic" panose="020B0502020202020204" pitchFamily="34" charset="0"/>
              </a:rPr>
              <a:t>the right to make changes to specifications of products described at any time without notice and without obligation to notify any person of such changes.</a:t>
            </a:r>
          </a:p>
          <a:p>
            <a:pPr algn="ctr"/>
            <a:endParaRPr lang="en-US" sz="1050" dirty="0">
              <a:solidFill>
                <a:srgbClr val="BED7EB"/>
              </a:solidFill>
              <a:uFillTx/>
              <a:latin typeface="Century Gothic" panose="020B0502020202020204" pitchFamily="34" charset="0"/>
              <a:cs typeface="Arial" panose="020B0604020202020204" pitchFamily="34" charset="0"/>
            </a:endParaRPr>
          </a:p>
        </p:txBody>
      </p:sp>
      <p:sp>
        <p:nvSpPr>
          <p:cNvPr id="46" name="TextBox 45"/>
          <p:cNvSpPr txBox="1">
            <a:spLocks/>
          </p:cNvSpPr>
          <p:nvPr/>
        </p:nvSpPr>
        <p:spPr>
          <a:xfrm>
            <a:off x="3310668" y="5322058"/>
            <a:ext cx="3264527" cy="1015663"/>
          </a:xfrm>
          <a:prstGeom prst="rect">
            <a:avLst/>
          </a:prstGeom>
          <a:noFill/>
        </p:spPr>
        <p:txBody>
          <a:bodyPr wrap="square" rtlCol="0">
            <a:spAutoFit/>
          </a:bodyPr>
          <a:lstStyle/>
          <a:p>
            <a:r>
              <a:rPr lang="en-US" sz="3000" dirty="0">
                <a:solidFill>
                  <a:srgbClr val="2C4250"/>
                </a:solidFill>
                <a:uFillTx/>
                <a:latin typeface="Century Gothic" panose="020B0502020202020204" pitchFamily="34" charset="0"/>
              </a:rPr>
              <a:t>Impulse Voltage</a:t>
            </a:r>
          </a:p>
          <a:p>
            <a:r>
              <a:rPr lang="en-US" sz="3000" dirty="0">
                <a:solidFill>
                  <a:srgbClr val="2C4250"/>
                </a:solidFill>
                <a:latin typeface="Century Gothic" panose="020B0502020202020204" pitchFamily="34" charset="0"/>
              </a:rPr>
              <a:t>Test System</a:t>
            </a:r>
            <a:endParaRPr lang="en-US" sz="3000" dirty="0">
              <a:solidFill>
                <a:srgbClr val="2C4250"/>
              </a:solidFill>
              <a:uFillTx/>
              <a:latin typeface="Century Gothic" panose="020B0502020202020204" pitchFamily="34" charset="0"/>
            </a:endParaRPr>
          </a:p>
        </p:txBody>
      </p:sp>
      <p:sp>
        <p:nvSpPr>
          <p:cNvPr id="60" name="TextBox 59"/>
          <p:cNvSpPr txBox="1">
            <a:spLocks/>
          </p:cNvSpPr>
          <p:nvPr/>
        </p:nvSpPr>
        <p:spPr>
          <a:xfrm>
            <a:off x="4631657" y="959202"/>
            <a:ext cx="1286075" cy="253916"/>
          </a:xfrm>
          <a:prstGeom prst="rect">
            <a:avLst/>
          </a:prstGeom>
          <a:noFill/>
        </p:spPr>
        <p:txBody>
          <a:bodyPr wrap="square" rtlCol="0">
            <a:spAutoFit/>
          </a:bodyPr>
          <a:lstStyle/>
          <a:p>
            <a:pPr algn="r"/>
            <a:r>
              <a:rPr lang="en-US" sz="1050" dirty="0">
                <a:solidFill>
                  <a:srgbClr val="2C4250"/>
                </a:solidFill>
                <a:uFillTx/>
                <a:latin typeface="Century Gothic" panose="020B0502020202020204" pitchFamily="34" charset="0"/>
                <a:cs typeface="Arial" panose="020B0604020202020204" pitchFamily="34" charset="0"/>
              </a:rPr>
              <a:t>+91</a:t>
            </a:r>
            <a:endParaRPr lang="en-US" sz="1050" dirty="0">
              <a:solidFill>
                <a:schemeClr val="tx1">
                  <a:lumMod val="95000"/>
                  <a:lumOff val="5000"/>
                </a:schemeClr>
              </a:solidFill>
              <a:uFillTx/>
              <a:latin typeface="Century Gothic" panose="020B0502020202020204" pitchFamily="34" charset="0"/>
              <a:cs typeface="Arial" panose="020B0604020202020204" pitchFamily="34" charset="0"/>
            </a:endParaRPr>
          </a:p>
        </p:txBody>
      </p:sp>
      <p:sp>
        <p:nvSpPr>
          <p:cNvPr id="62" name="TextBox 61"/>
          <p:cNvSpPr txBox="1">
            <a:spLocks/>
          </p:cNvSpPr>
          <p:nvPr/>
        </p:nvSpPr>
        <p:spPr>
          <a:xfrm>
            <a:off x="4766356" y="1656628"/>
            <a:ext cx="1818429" cy="256802"/>
          </a:xfrm>
          <a:prstGeom prst="rect">
            <a:avLst/>
          </a:prstGeom>
          <a:noFill/>
        </p:spPr>
        <p:txBody>
          <a:bodyPr wrap="square" rtlCol="0">
            <a:spAutoFit/>
          </a:bodyPr>
          <a:lstStyle/>
          <a:p>
            <a:pPr>
              <a:lnSpc>
                <a:spcPts val="1360"/>
              </a:lnSpc>
            </a:pPr>
            <a:r>
              <a:rPr lang="en-US" sz="1050" dirty="0">
                <a:solidFill>
                  <a:srgbClr val="2C4250"/>
                </a:solidFill>
                <a:latin typeface="Century Gothic" panose="020B0502020202020204" pitchFamily="34" charset="0"/>
                <a:cs typeface="Arial" panose="020B0604020202020204" pitchFamily="34" charset="0"/>
              </a:rPr>
              <a:t>, India.</a:t>
            </a:r>
            <a:endParaRPr lang="en-US" sz="1050" dirty="0">
              <a:solidFill>
                <a:schemeClr val="tx1">
                  <a:lumMod val="95000"/>
                  <a:lumOff val="5000"/>
                </a:schemeClr>
              </a:solidFill>
              <a:latin typeface="Century Gothic" panose="020B0502020202020204" pitchFamily="34" charset="0"/>
              <a:cs typeface="Arial" panose="020B0604020202020204" pitchFamily="34" charset="0"/>
            </a:endParaRPr>
          </a:p>
        </p:txBody>
      </p:sp>
      <p:sp>
        <p:nvSpPr>
          <p:cNvPr id="80" name="Rectangle 79"/>
          <p:cNvSpPr>
            <a:spLocks/>
          </p:cNvSpPr>
          <p:nvPr/>
        </p:nvSpPr>
        <p:spPr>
          <a:xfrm flipH="1">
            <a:off x="2619642" y="-14092"/>
            <a:ext cx="670531" cy="6872092"/>
          </a:xfrm>
          <a:prstGeom prst="rect">
            <a:avLst/>
          </a:prstGeom>
          <a:gradFill flip="none" rotWithShape="1">
            <a:gsLst>
              <a:gs pos="44000">
                <a:schemeClr val="bg1">
                  <a:alpha val="0"/>
                </a:schemeClr>
              </a:gs>
              <a:gs pos="100000">
                <a:schemeClr val="tx1">
                  <a:alpha val="17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FontTx/>
              <a:buNone/>
              <a:defRPr>
                <a:uFillTx/>
              </a:defRPr>
            </a:pPr>
            <a:endParaRPr kumimoji="0" lang="en-US" sz="1800" b="0" i="0" u="none" strike="noStrike" kern="1200" cap="none" spc="0" normalizeH="0" baseline="0" noProof="0" dirty="0">
              <a:ln>
                <a:noFill/>
              </a:ln>
              <a:solidFill>
                <a:srgbClr val="FFFFFF"/>
              </a:solidFill>
              <a:effectLst/>
              <a:uFillTx/>
              <a:latin typeface="Calibri" panose="020F0502020204030204"/>
              <a:ea typeface="+mn-ea"/>
              <a:cs typeface="+mn-cs"/>
            </a:endParaRPr>
          </a:p>
        </p:txBody>
      </p:sp>
      <p:sp>
        <p:nvSpPr>
          <p:cNvPr id="81" name="Rectangle 80"/>
          <p:cNvSpPr>
            <a:spLocks/>
          </p:cNvSpPr>
          <p:nvPr/>
        </p:nvSpPr>
        <p:spPr>
          <a:xfrm>
            <a:off x="6586660" y="0"/>
            <a:ext cx="938226" cy="6872092"/>
          </a:xfrm>
          <a:prstGeom prst="rect">
            <a:avLst/>
          </a:prstGeom>
          <a:gradFill flip="none" rotWithShape="1">
            <a:gsLst>
              <a:gs pos="49000">
                <a:schemeClr val="bg1">
                  <a:alpha val="0"/>
                </a:schemeClr>
              </a:gs>
              <a:gs pos="100000">
                <a:schemeClr val="tx1">
                  <a:alpha val="17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FontTx/>
              <a:buNone/>
              <a:defRPr>
                <a:uFillTx/>
              </a:defRPr>
            </a:pPr>
            <a:endParaRPr kumimoji="0" lang="en-US" sz="1800" b="0" i="0" u="none" strike="noStrike" kern="1200" cap="none" spc="0" normalizeH="0" baseline="0" noProof="0" dirty="0">
              <a:ln>
                <a:noFill/>
              </a:ln>
              <a:solidFill>
                <a:srgbClr val="FFFFFF"/>
              </a:solidFill>
              <a:effectLst/>
              <a:uFillTx/>
              <a:latin typeface="Calibri" panose="020F0502020204030204"/>
              <a:ea typeface="+mn-ea"/>
              <a:cs typeface="+mn-cs"/>
            </a:endParaRPr>
          </a:p>
        </p:txBody>
      </p:sp>
      <p:sp>
        <p:nvSpPr>
          <p:cNvPr id="51" name="TextBox 50">
            <a:extLst>
              <a:ext uri="{FF2B5EF4-FFF2-40B4-BE49-F238E27FC236}">
                <a16:creationId xmlns:a16="http://schemas.microsoft.com/office/drawing/2014/main" id="{6862184E-BC36-C848-B210-A8F2A47B4FE7}"/>
              </a:ext>
            </a:extLst>
          </p:cNvPr>
          <p:cNvSpPr txBox="1">
            <a:spLocks/>
          </p:cNvSpPr>
          <p:nvPr/>
        </p:nvSpPr>
        <p:spPr>
          <a:xfrm>
            <a:off x="3342132" y="4517322"/>
            <a:ext cx="2617805" cy="769441"/>
          </a:xfrm>
          <a:prstGeom prst="rect">
            <a:avLst/>
          </a:prstGeom>
          <a:noFill/>
        </p:spPr>
        <p:txBody>
          <a:bodyPr wrap="square" rtlCol="0">
            <a:spAutoFit/>
          </a:bodyPr>
          <a:lstStyle/>
          <a:p>
            <a:r>
              <a:rPr lang="en-US" sz="4400" b="1" dirty="0">
                <a:solidFill>
                  <a:srgbClr val="2C4250"/>
                </a:solidFill>
                <a:latin typeface="Century Gothic" panose="020B0502020202020204" pitchFamily="34" charset="0"/>
              </a:rPr>
              <a:t>IG-20</a:t>
            </a:r>
            <a:endParaRPr lang="en-US" sz="4400" b="1" dirty="0">
              <a:solidFill>
                <a:srgbClr val="2C4250"/>
              </a:solidFill>
              <a:uFillTx/>
              <a:latin typeface="Century Gothic" panose="020B0502020202020204" pitchFamily="34" charset="0"/>
            </a:endParaRPr>
          </a:p>
        </p:txBody>
      </p:sp>
      <p:sp>
        <p:nvSpPr>
          <p:cNvPr id="54" name="TextBox 53">
            <a:extLst>
              <a:ext uri="{FF2B5EF4-FFF2-40B4-BE49-F238E27FC236}">
                <a16:creationId xmlns:a16="http://schemas.microsoft.com/office/drawing/2014/main" id="{6DF6EB36-18C3-3842-BDB9-F5D73F2BA9A9}"/>
              </a:ext>
            </a:extLst>
          </p:cNvPr>
          <p:cNvSpPr txBox="1">
            <a:spLocks/>
          </p:cNvSpPr>
          <p:nvPr/>
        </p:nvSpPr>
        <p:spPr>
          <a:xfrm>
            <a:off x="4539430" y="581912"/>
            <a:ext cx="1779529" cy="246221"/>
          </a:xfrm>
          <a:prstGeom prst="rect">
            <a:avLst/>
          </a:prstGeom>
          <a:noFill/>
        </p:spPr>
        <p:txBody>
          <a:bodyPr wrap="square" rtlCol="0">
            <a:spAutoFit/>
          </a:bodyPr>
          <a:lstStyle/>
          <a:p>
            <a:r>
              <a:rPr lang="en-US" sz="1000" b="1" dirty="0">
                <a:solidFill>
                  <a:srgbClr val="2C4250"/>
                </a:solidFill>
                <a:latin typeface="Century Gothic" panose="020B0502020202020204" pitchFamily="34" charset="0"/>
              </a:rPr>
              <a:t>Current  Voltage Tech</a:t>
            </a:r>
            <a:endParaRPr lang="en-US" sz="1000" b="1" dirty="0">
              <a:solidFill>
                <a:srgbClr val="2C4250"/>
              </a:solidFill>
              <a:uFillTx/>
              <a:latin typeface="Century Gothic" panose="020B0502020202020204" pitchFamily="34" charset="0"/>
            </a:endParaRPr>
          </a:p>
        </p:txBody>
      </p:sp>
      <p:pic>
        <p:nvPicPr>
          <p:cNvPr id="1026" name="Picture 2" descr="Blue Smart Phone Icon Clipart , Png Download - Mobile Phone Logo Blue Png,  Transparent Png - kindpng">
            <a:extLst>
              <a:ext uri="{FF2B5EF4-FFF2-40B4-BE49-F238E27FC236}">
                <a16:creationId xmlns:a16="http://schemas.microsoft.com/office/drawing/2014/main" id="{2B7948E7-9756-D74B-A966-25DEC8A62F0D}"/>
              </a:ext>
            </a:extLst>
          </p:cNvPr>
          <p:cNvPicPr>
            <a:picLocks noChangeAspect="1" noChangeArrowheads="1"/>
          </p:cNvPicPr>
          <p:nvPr/>
        </p:nvPicPr>
        <p:blipFill>
          <a:blip r:embed="rId2" cstate="print">
            <a:clrChange>
              <a:clrFrom>
                <a:srgbClr val="E9E9E9"/>
              </a:clrFrom>
              <a:clrTo>
                <a:srgbClr val="E9E9E9">
                  <a:alpha val="0"/>
                </a:srgbClr>
              </a:clrTo>
            </a:clrChang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flipH="1">
            <a:off x="4519562" y="958946"/>
            <a:ext cx="224499" cy="234941"/>
          </a:xfrm>
          <a:prstGeom prst="rect">
            <a:avLst/>
          </a:prstGeom>
          <a:noFill/>
          <a:extLst>
            <a:ext uri="{909E8E84-426E-40DD-AFC4-6F175D3DCCD1}">
              <a14:hiddenFill xmlns:a14="http://schemas.microsoft.com/office/drawing/2010/main">
                <a:solidFill>
                  <a:srgbClr val="FFFFFF"/>
                </a:solidFill>
              </a14:hiddenFill>
            </a:ext>
          </a:extLst>
        </p:spPr>
      </p:pic>
      <p:sp>
        <p:nvSpPr>
          <p:cNvPr id="8" name="Round Diagonal Corner Rectangle 7">
            <a:extLst>
              <a:ext uri="{FF2B5EF4-FFF2-40B4-BE49-F238E27FC236}">
                <a16:creationId xmlns:a16="http://schemas.microsoft.com/office/drawing/2014/main" id="{E1C556D3-D39D-CF48-B594-DECF2138B8B6}"/>
              </a:ext>
            </a:extLst>
          </p:cNvPr>
          <p:cNvSpPr/>
          <p:nvPr/>
        </p:nvSpPr>
        <p:spPr>
          <a:xfrm>
            <a:off x="6631280" y="9953"/>
            <a:ext cx="3275749" cy="5439652"/>
          </a:xfrm>
          <a:prstGeom prst="round2DiagRect">
            <a:avLst/>
          </a:prstGeom>
          <a:solidFill>
            <a:schemeClr val="tx2">
              <a:lumMod val="20000"/>
              <a:lumOff val="80000"/>
            </a:schemeClr>
          </a:solidFill>
          <a:ln w="76200">
            <a:solidFill>
              <a:srgbClr val="0D2833"/>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lang="en-US" dirty="0"/>
          </a:p>
        </p:txBody>
      </p:sp>
      <p:pic>
        <p:nvPicPr>
          <p:cNvPr id="47" name="Picture 46" descr="C:\Users\Jitendra Rathi\AppData\Local\Microsoft\Windows\INetCacheContent.Word\make-in-india-.jpg">
            <a:extLst>
              <a:ext uri="{FF2B5EF4-FFF2-40B4-BE49-F238E27FC236}">
                <a16:creationId xmlns:a16="http://schemas.microsoft.com/office/drawing/2014/main" id="{029C67CE-89ED-124A-806C-315E1659C952}"/>
              </a:ext>
            </a:extLst>
          </p:cNvPr>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15019"/>
          <a:stretch/>
        </p:blipFill>
        <p:spPr bwMode="auto">
          <a:xfrm>
            <a:off x="8364718" y="6327585"/>
            <a:ext cx="1081378" cy="440545"/>
          </a:xfrm>
          <a:prstGeom prst="rect">
            <a:avLst/>
          </a:prstGeom>
          <a:noFill/>
          <a:ln>
            <a:noFill/>
          </a:ln>
        </p:spPr>
      </p:pic>
      <p:pic>
        <p:nvPicPr>
          <p:cNvPr id="4" name="Picture 3" descr="A picture containing text, clipart, businesscard&#10;&#10;Description automatically generated">
            <a:extLst>
              <a:ext uri="{FF2B5EF4-FFF2-40B4-BE49-F238E27FC236}">
                <a16:creationId xmlns:a16="http://schemas.microsoft.com/office/drawing/2014/main" id="{02AF91E1-B5F9-444F-88FA-DFAB9E9750D1}"/>
              </a:ext>
            </a:extLst>
          </p:cNvPr>
          <p:cNvPicPr>
            <a:picLocks noChangeAspect="1"/>
          </p:cNvPicPr>
          <p:nvPr/>
        </p:nvPicPr>
        <p:blipFill>
          <a:blip r:embed="rId5" cstate="print">
            <a:clrChange>
              <a:clrFrom>
                <a:srgbClr val="FFFFFF"/>
              </a:clrFrom>
              <a:clrTo>
                <a:srgbClr val="FFFFFF">
                  <a:alpha val="0"/>
                </a:srgbClr>
              </a:clrTo>
            </a:clrChang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104733" y="1495011"/>
            <a:ext cx="400509" cy="442033"/>
          </a:xfrm>
          <a:prstGeom prst="rect">
            <a:avLst/>
          </a:prstGeom>
        </p:spPr>
      </p:pic>
      <p:pic>
        <p:nvPicPr>
          <p:cNvPr id="55" name="Picture 54" descr="A picture containing text, clipart, businesscard&#10;&#10;Description automatically generated">
            <a:extLst>
              <a:ext uri="{FF2B5EF4-FFF2-40B4-BE49-F238E27FC236}">
                <a16:creationId xmlns:a16="http://schemas.microsoft.com/office/drawing/2014/main" id="{B8A8D9EA-32F5-EF47-AAD3-D4344436661A}"/>
              </a:ext>
            </a:extLst>
          </p:cNvPr>
          <p:cNvPicPr>
            <a:picLocks noChangeAspect="1"/>
          </p:cNvPicPr>
          <p:nvPr/>
        </p:nvPicPr>
        <p:blipFill>
          <a:blip r:embed="rId5" cstate="print">
            <a:clrChange>
              <a:clrFrom>
                <a:srgbClr val="FFFFFF"/>
              </a:clrFrom>
              <a:clrTo>
                <a:srgbClr val="FFFFFF">
                  <a:alpha val="0"/>
                </a:srgbClr>
              </a:clrTo>
            </a:clrChang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98358" y="2072992"/>
            <a:ext cx="400509" cy="442033"/>
          </a:xfrm>
          <a:prstGeom prst="rect">
            <a:avLst/>
          </a:prstGeom>
        </p:spPr>
      </p:pic>
      <p:pic>
        <p:nvPicPr>
          <p:cNvPr id="56" name="Picture 55" descr="A picture containing text, clipart, businesscard&#10;&#10;Description automatically generated">
            <a:extLst>
              <a:ext uri="{FF2B5EF4-FFF2-40B4-BE49-F238E27FC236}">
                <a16:creationId xmlns:a16="http://schemas.microsoft.com/office/drawing/2014/main" id="{F618469E-7373-E346-A63B-5A5A61765836}"/>
              </a:ext>
            </a:extLst>
          </p:cNvPr>
          <p:cNvPicPr>
            <a:picLocks noChangeAspect="1"/>
          </p:cNvPicPr>
          <p:nvPr/>
        </p:nvPicPr>
        <p:blipFill>
          <a:blip r:embed="rId5" cstate="print">
            <a:clrChange>
              <a:clrFrom>
                <a:srgbClr val="FFFFFF"/>
              </a:clrFrom>
              <a:clrTo>
                <a:srgbClr val="FFFFFF">
                  <a:alpha val="0"/>
                </a:srgbClr>
              </a:clrTo>
            </a:clrChang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91971" y="3265461"/>
            <a:ext cx="400509" cy="442033"/>
          </a:xfrm>
          <a:prstGeom prst="rect">
            <a:avLst/>
          </a:prstGeom>
        </p:spPr>
      </p:pic>
      <p:pic>
        <p:nvPicPr>
          <p:cNvPr id="57" name="Picture 56" descr="A picture containing text, clipart, businesscard&#10;&#10;Description automatically generated">
            <a:extLst>
              <a:ext uri="{FF2B5EF4-FFF2-40B4-BE49-F238E27FC236}">
                <a16:creationId xmlns:a16="http://schemas.microsoft.com/office/drawing/2014/main" id="{792FEE7D-C9DF-E44F-85E9-BD64BB810983}"/>
              </a:ext>
            </a:extLst>
          </p:cNvPr>
          <p:cNvPicPr>
            <a:picLocks noChangeAspect="1"/>
          </p:cNvPicPr>
          <p:nvPr/>
        </p:nvPicPr>
        <p:blipFill>
          <a:blip r:embed="rId5" cstate="print">
            <a:clrChange>
              <a:clrFrom>
                <a:srgbClr val="FFFFFF"/>
              </a:clrFrom>
              <a:clrTo>
                <a:srgbClr val="FFFFFF">
                  <a:alpha val="0"/>
                </a:srgbClr>
              </a:clrTo>
            </a:clrChang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74134" y="3875204"/>
            <a:ext cx="400509" cy="442033"/>
          </a:xfrm>
          <a:prstGeom prst="rect">
            <a:avLst/>
          </a:prstGeom>
        </p:spPr>
      </p:pic>
      <p:pic>
        <p:nvPicPr>
          <p:cNvPr id="58" name="Picture 57" descr="A picture containing text, clipart, businesscard&#10;&#10;Description automatically generated">
            <a:extLst>
              <a:ext uri="{FF2B5EF4-FFF2-40B4-BE49-F238E27FC236}">
                <a16:creationId xmlns:a16="http://schemas.microsoft.com/office/drawing/2014/main" id="{D5A5FC77-D165-4C43-AF92-134C19576AD3}"/>
              </a:ext>
            </a:extLst>
          </p:cNvPr>
          <p:cNvPicPr>
            <a:picLocks noChangeAspect="1"/>
          </p:cNvPicPr>
          <p:nvPr/>
        </p:nvPicPr>
        <p:blipFill>
          <a:blip r:embed="rId5" cstate="print">
            <a:clrChange>
              <a:clrFrom>
                <a:srgbClr val="FFFFFF"/>
              </a:clrFrom>
              <a:clrTo>
                <a:srgbClr val="FFFFFF">
                  <a:alpha val="0"/>
                </a:srgbClr>
              </a:clrTo>
            </a:clrChang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70201" y="4494514"/>
            <a:ext cx="400509" cy="442033"/>
          </a:xfrm>
          <a:prstGeom prst="rect">
            <a:avLst/>
          </a:prstGeom>
        </p:spPr>
      </p:pic>
      <p:sp>
        <p:nvSpPr>
          <p:cNvPr id="59" name="TextBox 58">
            <a:extLst>
              <a:ext uri="{FF2B5EF4-FFF2-40B4-BE49-F238E27FC236}">
                <a16:creationId xmlns:a16="http://schemas.microsoft.com/office/drawing/2014/main" id="{8A5B2945-5931-6645-AB6F-A5C587DBF03C}"/>
              </a:ext>
            </a:extLst>
          </p:cNvPr>
          <p:cNvSpPr txBox="1">
            <a:spLocks/>
          </p:cNvSpPr>
          <p:nvPr/>
        </p:nvSpPr>
        <p:spPr>
          <a:xfrm>
            <a:off x="468166" y="3903245"/>
            <a:ext cx="2551873" cy="415498"/>
          </a:xfrm>
          <a:prstGeom prst="rect">
            <a:avLst/>
          </a:prstGeom>
          <a:noFill/>
        </p:spPr>
        <p:txBody>
          <a:bodyPr wrap="square" rtlCol="0">
            <a:spAutoFit/>
          </a:bodyPr>
          <a:lstStyle/>
          <a:p>
            <a:r>
              <a:rPr lang="en-US" sz="1050" dirty="0">
                <a:solidFill>
                  <a:schemeClr val="bg1"/>
                </a:solidFill>
                <a:effectLst/>
                <a:latin typeface="Century Gothic" panose="020B0502020202020204" pitchFamily="34" charset="0"/>
              </a:rPr>
              <a:t>Low internal inductance ensures high efficiency.</a:t>
            </a:r>
          </a:p>
        </p:txBody>
      </p:sp>
      <p:pic>
        <p:nvPicPr>
          <p:cNvPr id="2" name="Picture 2" descr="Free Location Icon, Symbol. PNG, SVG Download.">
            <a:extLst>
              <a:ext uri="{FF2B5EF4-FFF2-40B4-BE49-F238E27FC236}">
                <a16:creationId xmlns:a16="http://schemas.microsoft.com/office/drawing/2014/main" id="{CBAE4F23-0D73-AA4A-9B48-2D1D30395C61}"/>
              </a:ext>
            </a:extLst>
          </p:cNvPr>
          <p:cNvPicPr>
            <a:picLocks noChangeAspect="1" noChangeArrowheads="1"/>
          </p:cNvPicPr>
          <p:nvPr/>
        </p:nvPicPr>
        <p:blipFill rotWithShape="1">
          <a:blip r:embed="rId7" cstate="print">
            <a:clrChange>
              <a:clrFrom>
                <a:srgbClr val="FFFFFF"/>
              </a:clrFrom>
              <a:clrTo>
                <a:srgbClr val="FFFFFF">
                  <a:alpha val="0"/>
                </a:srgbClr>
              </a:clrTo>
            </a:clrChange>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val="0"/>
              </a:ext>
            </a:extLst>
          </a:blip>
          <a:srcRect l="15943" t="2591" r="14498"/>
          <a:stretch/>
        </p:blipFill>
        <p:spPr bwMode="auto">
          <a:xfrm>
            <a:off x="4497076" y="1637926"/>
            <a:ext cx="204433" cy="28628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descr="Email PNG Download, Email Logo, Icon, Email Symbol, @ PNG - Free  Transparent PNG Logos">
            <a:extLst>
              <a:ext uri="{FF2B5EF4-FFF2-40B4-BE49-F238E27FC236}">
                <a16:creationId xmlns:a16="http://schemas.microsoft.com/office/drawing/2014/main" id="{0E7C5679-5B76-3346-8B7A-045F0759D04E}"/>
              </a:ext>
            </a:extLst>
          </p:cNvPr>
          <p:cNvPicPr>
            <a:picLocks noChangeAspect="1" noChangeArrowheads="1"/>
          </p:cNvPicPr>
          <p:nvPr/>
        </p:nvPicPr>
        <p:blipFill>
          <a:blip r:embed="rId9" cstate="print">
            <a:clrChange>
              <a:clrFrom>
                <a:srgbClr val="D8D8D8"/>
              </a:clrFrom>
              <a:clrTo>
                <a:srgbClr val="D8D8D8">
                  <a:alpha val="0"/>
                </a:srgbClr>
              </a:clrTo>
            </a:clrChange>
            <a:extLst>
              <a:ext uri="{BEBA8EAE-BF5A-486C-A8C5-ECC9F3942E4B}">
                <a14:imgProps xmlns:a14="http://schemas.microsoft.com/office/drawing/2010/main">
                  <a14:imgLayer r:embed="rId10">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4509966" y="1321904"/>
            <a:ext cx="204912" cy="204912"/>
          </a:xfrm>
          <a:prstGeom prst="rect">
            <a:avLst/>
          </a:prstGeom>
          <a:noFill/>
          <a:extLst>
            <a:ext uri="{909E8E84-426E-40DD-AFC4-6F175D3DCCD1}">
              <a14:hiddenFill xmlns:a14="http://schemas.microsoft.com/office/drawing/2010/main">
                <a:solidFill>
                  <a:srgbClr val="FFFFFF"/>
                </a:solidFill>
              </a14:hiddenFill>
            </a:ext>
          </a:extLst>
        </p:spPr>
      </p:pic>
      <p:sp>
        <p:nvSpPr>
          <p:cNvPr id="48" name="Rectangle 47">
            <a:extLst>
              <a:ext uri="{FF2B5EF4-FFF2-40B4-BE49-F238E27FC236}">
                <a16:creationId xmlns:a16="http://schemas.microsoft.com/office/drawing/2014/main" id="{29E37066-0D66-4442-89FB-692CF9F56B1C}"/>
              </a:ext>
            </a:extLst>
          </p:cNvPr>
          <p:cNvSpPr/>
          <p:nvPr/>
        </p:nvSpPr>
        <p:spPr>
          <a:xfrm>
            <a:off x="0" y="-14092"/>
            <a:ext cx="9906000" cy="6862813"/>
          </a:xfrm>
          <a:prstGeom prst="rect">
            <a:avLst/>
          </a:prstGeom>
          <a:noFill/>
          <a:ln w="38100">
            <a:solidFill>
              <a:srgbClr val="0D2833"/>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lang="en-US"/>
          </a:p>
        </p:txBody>
      </p:sp>
      <p:pic>
        <p:nvPicPr>
          <p:cNvPr id="52" name="Picture 51" descr="A picture containing text, clipart, businesscard&#10;&#10;Description automatically generated">
            <a:extLst>
              <a:ext uri="{FF2B5EF4-FFF2-40B4-BE49-F238E27FC236}">
                <a16:creationId xmlns:a16="http://schemas.microsoft.com/office/drawing/2014/main" id="{6CC7A396-160F-6544-BFEA-C90F5A6192BF}"/>
              </a:ext>
            </a:extLst>
          </p:cNvPr>
          <p:cNvPicPr>
            <a:picLocks noChangeAspect="1"/>
          </p:cNvPicPr>
          <p:nvPr/>
        </p:nvPicPr>
        <p:blipFill>
          <a:blip r:embed="rId5" cstate="print">
            <a:clrChange>
              <a:clrFrom>
                <a:srgbClr val="FFFFFF"/>
              </a:clrFrom>
              <a:clrTo>
                <a:srgbClr val="FFFFFF">
                  <a:alpha val="0"/>
                </a:srgbClr>
              </a:clrTo>
            </a:clrChang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72203" y="5107918"/>
            <a:ext cx="400509" cy="442033"/>
          </a:xfrm>
          <a:prstGeom prst="rect">
            <a:avLst/>
          </a:prstGeom>
        </p:spPr>
      </p:pic>
      <p:sp>
        <p:nvSpPr>
          <p:cNvPr id="53" name="TextBox 52">
            <a:extLst>
              <a:ext uri="{FF2B5EF4-FFF2-40B4-BE49-F238E27FC236}">
                <a16:creationId xmlns:a16="http://schemas.microsoft.com/office/drawing/2014/main" id="{2901B9DB-F91C-7445-8BEE-14BDB624B4E0}"/>
              </a:ext>
            </a:extLst>
          </p:cNvPr>
          <p:cNvSpPr txBox="1">
            <a:spLocks/>
          </p:cNvSpPr>
          <p:nvPr/>
        </p:nvSpPr>
        <p:spPr>
          <a:xfrm>
            <a:off x="460917" y="4530480"/>
            <a:ext cx="2767878" cy="415498"/>
          </a:xfrm>
          <a:prstGeom prst="rect">
            <a:avLst/>
          </a:prstGeom>
          <a:noFill/>
        </p:spPr>
        <p:txBody>
          <a:bodyPr wrap="square" rtlCol="0">
            <a:spAutoFit/>
          </a:bodyPr>
          <a:lstStyle/>
          <a:p>
            <a:r>
              <a:rPr lang="en-US" sz="1050" dirty="0">
                <a:solidFill>
                  <a:schemeClr val="bg1"/>
                </a:solidFill>
                <a:effectLst/>
                <a:latin typeface="Century Gothic" panose="020B0502020202020204" pitchFamily="34" charset="0"/>
              </a:rPr>
              <a:t>Alarm annunciation to display all fault conditions.</a:t>
            </a:r>
          </a:p>
        </p:txBody>
      </p:sp>
      <p:sp>
        <p:nvSpPr>
          <p:cNvPr id="6" name="TextBox 5">
            <a:extLst>
              <a:ext uri="{FF2B5EF4-FFF2-40B4-BE49-F238E27FC236}">
                <a16:creationId xmlns:a16="http://schemas.microsoft.com/office/drawing/2014/main" id="{1FFA0038-0D3B-746A-C861-A14DD77E3A2D}"/>
              </a:ext>
            </a:extLst>
          </p:cNvPr>
          <p:cNvSpPr txBox="1">
            <a:spLocks/>
          </p:cNvSpPr>
          <p:nvPr/>
        </p:nvSpPr>
        <p:spPr>
          <a:xfrm>
            <a:off x="490558" y="1531380"/>
            <a:ext cx="2282321" cy="577081"/>
          </a:xfrm>
          <a:prstGeom prst="rect">
            <a:avLst/>
          </a:prstGeom>
          <a:noFill/>
        </p:spPr>
        <p:txBody>
          <a:bodyPr wrap="square" rtlCol="0">
            <a:spAutoFit/>
          </a:bodyPr>
          <a:lstStyle/>
          <a:p>
            <a:r>
              <a:rPr lang="en-US" sz="1050" dirty="0">
                <a:solidFill>
                  <a:schemeClr val="bg1"/>
                </a:solidFill>
                <a:latin typeface="Century Gothic" panose="020B0502020202020204" pitchFamily="34" charset="0"/>
              </a:rPr>
              <a:t>Computerized control system </a:t>
            </a:r>
            <a:r>
              <a:rPr lang="en-US" sz="1050" dirty="0">
                <a:solidFill>
                  <a:schemeClr val="bg1"/>
                </a:solidFill>
                <a:effectLst/>
                <a:latin typeface="Century Gothic" panose="020B0502020202020204" pitchFamily="34" charset="0"/>
              </a:rPr>
              <a:t>with user friendly software.</a:t>
            </a:r>
          </a:p>
          <a:p>
            <a:r>
              <a:rPr lang="en-US" sz="1050" dirty="0">
                <a:solidFill>
                  <a:schemeClr val="bg1"/>
                </a:solidFill>
                <a:latin typeface="Century Gothic" panose="020B0502020202020204" pitchFamily="34" charset="0"/>
              </a:rPr>
              <a:t> </a:t>
            </a:r>
          </a:p>
        </p:txBody>
      </p:sp>
      <p:pic>
        <p:nvPicPr>
          <p:cNvPr id="7" name="Picture 6" descr="A picture containing text, clipart, businesscard&#10;&#10;Description automatically generated">
            <a:extLst>
              <a:ext uri="{FF2B5EF4-FFF2-40B4-BE49-F238E27FC236}">
                <a16:creationId xmlns:a16="http://schemas.microsoft.com/office/drawing/2014/main" id="{E2DCDC7E-F795-B1FC-293F-470570C47359}"/>
              </a:ext>
            </a:extLst>
          </p:cNvPr>
          <p:cNvPicPr>
            <a:picLocks noChangeAspect="1"/>
          </p:cNvPicPr>
          <p:nvPr/>
        </p:nvPicPr>
        <p:blipFill>
          <a:blip r:embed="rId5" cstate="print">
            <a:clrChange>
              <a:clrFrom>
                <a:srgbClr val="FFFFFF"/>
              </a:clrFrom>
              <a:clrTo>
                <a:srgbClr val="FFFFFF">
                  <a:alpha val="0"/>
                </a:srgbClr>
              </a:clrTo>
            </a:clrChang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90631" y="2656606"/>
            <a:ext cx="400509" cy="442033"/>
          </a:xfrm>
          <a:prstGeom prst="rect">
            <a:avLst/>
          </a:prstGeom>
        </p:spPr>
      </p:pic>
      <p:sp>
        <p:nvSpPr>
          <p:cNvPr id="18" name="TextBox 17">
            <a:extLst>
              <a:ext uri="{FF2B5EF4-FFF2-40B4-BE49-F238E27FC236}">
                <a16:creationId xmlns:a16="http://schemas.microsoft.com/office/drawing/2014/main" id="{E4EF77A5-BF77-C1BE-33D0-07ED822A5494}"/>
              </a:ext>
            </a:extLst>
          </p:cNvPr>
          <p:cNvSpPr txBox="1">
            <a:spLocks/>
          </p:cNvSpPr>
          <p:nvPr/>
        </p:nvSpPr>
        <p:spPr>
          <a:xfrm>
            <a:off x="472382" y="5144374"/>
            <a:ext cx="2744948" cy="738664"/>
          </a:xfrm>
          <a:prstGeom prst="rect">
            <a:avLst/>
          </a:prstGeom>
          <a:noFill/>
        </p:spPr>
        <p:txBody>
          <a:bodyPr wrap="square" rtlCol="0">
            <a:spAutoFit/>
          </a:bodyPr>
          <a:lstStyle/>
          <a:p>
            <a:r>
              <a:rPr lang="en-US" sz="1050" dirty="0">
                <a:solidFill>
                  <a:schemeClr val="bg1"/>
                </a:solidFill>
                <a:effectLst/>
                <a:latin typeface="Century Gothic" panose="020B0502020202020204" pitchFamily="34" charset="0"/>
              </a:rPr>
              <a:t>Equipped with wave shaping resistors for performing full </a:t>
            </a:r>
            <a:r>
              <a:rPr lang="en-US" sz="1050" dirty="0">
                <a:solidFill>
                  <a:schemeClr val="bg1"/>
                </a:solidFill>
                <a:latin typeface="Century Gothic" panose="020B0502020202020204" pitchFamily="34" charset="0"/>
              </a:rPr>
              <a:t>l</a:t>
            </a:r>
            <a:r>
              <a:rPr lang="en-US" sz="1050" dirty="0">
                <a:solidFill>
                  <a:schemeClr val="bg1"/>
                </a:solidFill>
                <a:effectLst/>
                <a:latin typeface="Century Gothic" panose="020B0502020202020204" pitchFamily="34" charset="0"/>
              </a:rPr>
              <a:t>ightning, switching and Chopped impulse wave tests on   a wide range of loads.</a:t>
            </a:r>
          </a:p>
        </p:txBody>
      </p:sp>
      <p:sp>
        <p:nvSpPr>
          <p:cNvPr id="9" name="Rectangle 8">
            <a:extLst>
              <a:ext uri="{FF2B5EF4-FFF2-40B4-BE49-F238E27FC236}">
                <a16:creationId xmlns:a16="http://schemas.microsoft.com/office/drawing/2014/main" id="{002D3C19-39EA-D293-178B-DC0115CDF617}"/>
              </a:ext>
            </a:extLst>
          </p:cNvPr>
          <p:cNvSpPr/>
          <p:nvPr/>
        </p:nvSpPr>
        <p:spPr>
          <a:xfrm>
            <a:off x="7287194" y="1006711"/>
            <a:ext cx="1016145" cy="662699"/>
          </a:xfrm>
          <a:prstGeom prst="rect">
            <a:avLst/>
          </a:prstGeom>
          <a:solidFill>
            <a:schemeClr val="bg1"/>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lang="en-US">
              <a:ln>
                <a:solidFill>
                  <a:schemeClr val="bg1"/>
                </a:solidFill>
              </a:ln>
              <a:solidFill>
                <a:schemeClr val="bg1"/>
              </a:solidFill>
            </a:endParaRPr>
          </a:p>
        </p:txBody>
      </p:sp>
      <p:pic>
        <p:nvPicPr>
          <p:cNvPr id="27" name="Picture 26" descr="A machine with a door open&#10;&#10;Description automatically generated">
            <a:extLst>
              <a:ext uri="{FF2B5EF4-FFF2-40B4-BE49-F238E27FC236}">
                <a16:creationId xmlns:a16="http://schemas.microsoft.com/office/drawing/2014/main" id="{C67E274D-E358-FF7D-4CDD-4A75BB59E26F}"/>
              </a:ext>
            </a:extLst>
          </p:cNvPr>
          <p:cNvPicPr>
            <a:picLocks noChangeAspect="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607108" y="812020"/>
            <a:ext cx="3350851" cy="4521201"/>
          </a:xfrm>
          <a:prstGeom prst="rect">
            <a:avLst/>
          </a:prstGeom>
        </p:spPr>
      </p:pic>
      <p:sp>
        <p:nvSpPr>
          <p:cNvPr id="23" name="Rectangle 22">
            <a:extLst>
              <a:ext uri="{FF2B5EF4-FFF2-40B4-BE49-F238E27FC236}">
                <a16:creationId xmlns:a16="http://schemas.microsoft.com/office/drawing/2014/main" id="{7CB75B0C-775E-54D4-B701-CDD53792F6AD}"/>
              </a:ext>
            </a:extLst>
          </p:cNvPr>
          <p:cNvSpPr/>
          <p:nvPr/>
        </p:nvSpPr>
        <p:spPr>
          <a:xfrm>
            <a:off x="7075979" y="1993872"/>
            <a:ext cx="337452" cy="70272"/>
          </a:xfrm>
          <a:prstGeom prst="rect">
            <a:avLst/>
          </a:prstGeom>
          <a:solidFill>
            <a:schemeClr val="bg2">
              <a:lumMod val="25000"/>
            </a:schemeClr>
          </a:solidFill>
          <a:ln>
            <a:solidFill>
              <a:schemeClr val="tx1">
                <a:lumMod val="75000"/>
                <a:lumOff val="25000"/>
              </a:schemeClr>
            </a:solid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lang="en-IN" dirty="0">
              <a:ln>
                <a:solidFill>
                  <a:schemeClr val="bg2">
                    <a:lumMod val="50000"/>
                  </a:schemeClr>
                </a:solidFill>
              </a:l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AEDEE"/>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8160D3A2-082D-5D4C-B719-419DE7B57876}"/>
              </a:ext>
            </a:extLst>
          </p:cNvPr>
          <p:cNvGraphicFramePr>
            <a:graphicFrameLocks noGrp="1"/>
          </p:cNvGraphicFramePr>
          <p:nvPr>
            <p:extLst>
              <p:ext uri="{D42A27DB-BD31-4B8C-83A1-F6EECF244321}">
                <p14:modId xmlns:p14="http://schemas.microsoft.com/office/powerpoint/2010/main" val="211216207"/>
              </p:ext>
            </p:extLst>
          </p:nvPr>
        </p:nvGraphicFramePr>
        <p:xfrm>
          <a:off x="112971" y="53340"/>
          <a:ext cx="9675798" cy="6804660"/>
        </p:xfrm>
        <a:graphic>
          <a:graphicData uri="http://schemas.openxmlformats.org/drawingml/2006/table">
            <a:tbl>
              <a:tblPr firstRow="1" bandRow="1">
                <a:tableStyleId>{5C22544A-7EE6-4342-B048-85BDC9FD1C3A}</a:tableStyleId>
              </a:tblPr>
              <a:tblGrid>
                <a:gridCol w="4837899">
                  <a:extLst>
                    <a:ext uri="{9D8B030D-6E8A-4147-A177-3AD203B41FA5}">
                      <a16:colId xmlns:a16="http://schemas.microsoft.com/office/drawing/2014/main" val="2126378415"/>
                    </a:ext>
                  </a:extLst>
                </a:gridCol>
                <a:gridCol w="4837899">
                  <a:extLst>
                    <a:ext uri="{9D8B030D-6E8A-4147-A177-3AD203B41FA5}">
                      <a16:colId xmlns:a16="http://schemas.microsoft.com/office/drawing/2014/main" val="2689579638"/>
                    </a:ext>
                  </a:extLst>
                </a:gridCol>
              </a:tblGrid>
              <a:tr h="675776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IG-25 Impulse voltage test systems are designed to generate impulse voltages that simulate lightning strikes and switching surges up to 25 kV </a:t>
                      </a:r>
                      <a:r>
                        <a:rPr lang="en-US" sz="1050" b="0" i="0" u="none" strike="noStrike" dirty="0">
                          <a:solidFill>
                            <a:schemeClr val="tx1"/>
                          </a:solidFill>
                          <a:effectLst/>
                          <a:latin typeface="Century Gothic" panose="020B0502020202020204" pitchFamily="34" charset="0"/>
                        </a:rPr>
                        <a:t>in both polarities</a:t>
                      </a:r>
                      <a:r>
                        <a:rPr lang="en-US" sz="1050" b="0" kern="1200" dirty="0">
                          <a:solidFill>
                            <a:schemeClr val="tx1"/>
                          </a:solidFill>
                          <a:effectLst/>
                          <a:uFillTx/>
                          <a:latin typeface="Century Gothic" panose="020B0502020202020204" pitchFamily="34" charset="0"/>
                          <a:ea typeface="+mn-ea"/>
                          <a:cs typeface="+mn-cs"/>
                        </a:rPr>
                        <a:t>. </a:t>
                      </a:r>
                      <a:r>
                        <a:rPr lang="en-US" sz="1050" b="0" i="0" u="none" strike="noStrike" dirty="0">
                          <a:solidFill>
                            <a:schemeClr val="tx1"/>
                          </a:solidFill>
                          <a:effectLst/>
                          <a:latin typeface="Century Gothic" panose="020B0502020202020204" pitchFamily="34" charset="0"/>
                        </a:rPr>
                        <a:t>The waveform generated has a rise rime of 1.2 </a:t>
                      </a:r>
                      <a:r>
                        <a:rPr lang="el-GR" sz="1050" b="0" kern="1200" dirty="0">
                          <a:solidFill>
                            <a:schemeClr val="tx1"/>
                          </a:solidFill>
                          <a:effectLst/>
                          <a:uFillTx/>
                          <a:latin typeface="Century Gothic" panose="020B0502020202020204" pitchFamily="34" charset="0"/>
                          <a:ea typeface="+mn-ea"/>
                          <a:cs typeface="+mn-cs"/>
                        </a:rPr>
                        <a:t>μ</a:t>
                      </a:r>
                      <a:r>
                        <a:rPr lang="en-US" sz="1050" b="0" kern="1200" dirty="0">
                          <a:solidFill>
                            <a:schemeClr val="tx1"/>
                          </a:solidFill>
                          <a:effectLst/>
                          <a:uFillTx/>
                          <a:latin typeface="Century Gothic" panose="020B0502020202020204" pitchFamily="34" charset="0"/>
                          <a:ea typeface="+mn-ea"/>
                          <a:cs typeface="+mn-cs"/>
                        </a:rPr>
                        <a:t>S </a:t>
                      </a:r>
                      <a:r>
                        <a:rPr lang="en-US" sz="1050" b="0" i="0" u="none" strike="noStrike" dirty="0">
                          <a:solidFill>
                            <a:schemeClr val="tx1"/>
                          </a:solidFill>
                          <a:effectLst/>
                          <a:latin typeface="Century Gothic" panose="020B0502020202020204" pitchFamily="34" charset="0"/>
                        </a:rPr>
                        <a:t>and 50 </a:t>
                      </a:r>
                      <a:r>
                        <a:rPr lang="el-GR" sz="1050" b="0" kern="1200" dirty="0">
                          <a:solidFill>
                            <a:schemeClr val="tx1"/>
                          </a:solidFill>
                          <a:effectLst/>
                          <a:uFillTx/>
                          <a:latin typeface="Century Gothic" panose="020B0502020202020204" pitchFamily="34" charset="0"/>
                          <a:ea typeface="+mn-ea"/>
                          <a:cs typeface="+mn-cs"/>
                        </a:rPr>
                        <a:t>μ</a:t>
                      </a:r>
                      <a:r>
                        <a:rPr lang="en-US" sz="1050" b="0" kern="1200" dirty="0">
                          <a:solidFill>
                            <a:schemeClr val="tx1"/>
                          </a:solidFill>
                          <a:effectLst/>
                          <a:uFillTx/>
                          <a:latin typeface="Century Gothic" panose="020B0502020202020204" pitchFamily="34" charset="0"/>
                          <a:ea typeface="+mn-ea"/>
                          <a:cs typeface="+mn-cs"/>
                        </a:rPr>
                        <a:t>S </a:t>
                      </a:r>
                      <a:r>
                        <a:rPr lang="en-US" sz="1050" b="0" i="0" u="none" strike="noStrike" dirty="0">
                          <a:solidFill>
                            <a:schemeClr val="tx1"/>
                          </a:solidFill>
                          <a:effectLst/>
                          <a:latin typeface="Century Gothic" panose="020B0502020202020204" pitchFamily="34" charset="0"/>
                        </a:rPr>
                        <a:t>duration. This test is described in various standards including </a:t>
                      </a:r>
                      <a:r>
                        <a:rPr lang="en-US" sz="1050" b="0" i="0" u="none" strike="noStrike" kern="1200" dirty="0">
                          <a:solidFill>
                            <a:schemeClr val="tx1"/>
                          </a:solidFill>
                          <a:effectLst/>
                          <a:uFillTx/>
                          <a:latin typeface="Century Gothic" panose="020B0502020202020204" pitchFamily="34" charset="0"/>
                          <a:ea typeface="+mn-ea"/>
                          <a:cs typeface="+mn-cs"/>
                        </a:rPr>
                        <a:t>IEC 61000-4-5, </a:t>
                      </a:r>
                      <a:r>
                        <a:rPr lang="en-US" sz="1050" b="0" i="0" u="none" strike="noStrike" dirty="0">
                          <a:solidFill>
                            <a:schemeClr val="tx1"/>
                          </a:solidFill>
                          <a:effectLst/>
                          <a:latin typeface="Century Gothic" panose="020B0502020202020204" pitchFamily="34" charset="0"/>
                        </a:rPr>
                        <a:t>IEC61180, </a:t>
                      </a:r>
                      <a:r>
                        <a:rPr lang="en-US" sz="1050" b="0" kern="1200" dirty="0">
                          <a:solidFill>
                            <a:schemeClr val="tx1"/>
                          </a:solidFill>
                          <a:effectLst/>
                          <a:uFillTx/>
                          <a:latin typeface="Century Gothic" panose="020B0502020202020204" pitchFamily="34" charset="0"/>
                          <a:ea typeface="+mn-ea"/>
                          <a:cs typeface="+mn-cs"/>
                        </a:rPr>
                        <a:t>IS 60898:1and IS 12640 etc.</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endParaRPr lang="en-US" sz="1050" b="0" kern="1200" dirty="0">
                        <a:solidFill>
                          <a:schemeClr val="tx1"/>
                        </a:solidFill>
                        <a:effectLst/>
                        <a:uFillTx/>
                        <a:latin typeface="Century Gothic" panose="020B0502020202020204" pitchFamily="34" charset="0"/>
                        <a:ea typeface="+mn-ea"/>
                        <a:cs typeface="+mn-cs"/>
                      </a:endParaRPr>
                    </a:p>
                    <a:p>
                      <a:pPr algn="just"/>
                      <a:r>
                        <a:rPr lang="en-US" sz="1050" b="0" kern="1200" dirty="0">
                          <a:solidFill>
                            <a:schemeClr val="tx1"/>
                          </a:solidFill>
                          <a:effectLst/>
                          <a:uFillTx/>
                          <a:latin typeface="Century Gothic" panose="020B0502020202020204" pitchFamily="34" charset="0"/>
                          <a:ea typeface="+mn-ea"/>
                          <a:cs typeface="+mn-cs"/>
                        </a:rPr>
                        <a:t>The IG-25 impulse voltage generator is mounted on a mobile base frame equipped with and moved by wheels. The spark gap distance is moved linearly in function of the pre-selected charging voltage. The stages have been designed for a very low inductance. This allows to test a large load range.</a:t>
                      </a:r>
                    </a:p>
                    <a:p>
                      <a:pPr algn="just"/>
                      <a:r>
                        <a:rPr lang="en-US" sz="1050" b="0" kern="1200" dirty="0">
                          <a:solidFill>
                            <a:schemeClr val="tx1"/>
                          </a:solidFill>
                          <a:effectLst/>
                          <a:uFillTx/>
                          <a:latin typeface="Century Gothic" panose="020B0502020202020204" pitchFamily="34" charset="0"/>
                          <a:ea typeface="+mn-ea"/>
                          <a:cs typeface="+mn-cs"/>
                        </a:rPr>
                        <a:t> </a:t>
                      </a:r>
                    </a:p>
                    <a:p>
                      <a:pPr algn="just"/>
                      <a:r>
                        <a:rPr lang="en-US" sz="1050" b="0" kern="1200" dirty="0">
                          <a:solidFill>
                            <a:schemeClr val="tx1"/>
                          </a:solidFill>
                          <a:effectLst/>
                          <a:uFillTx/>
                          <a:latin typeface="Century Gothic" panose="020B0502020202020204" pitchFamily="34" charset="0"/>
                          <a:ea typeface="+mn-ea"/>
                          <a:cs typeface="+mn-cs"/>
                        </a:rPr>
                        <a:t>The adaptation to different test objects (different loads) can be done by using different front and tail resistors. Generator has internal front resistors and additionally at the final output external front resistor is provided which connects impulse generator and test object. The external front resistor is equipped with taps. By selecting different taps, the generated wave shape can be adjusted quickly and easily. </a:t>
                      </a:r>
                    </a:p>
                    <a:p>
                      <a:pPr algn="just"/>
                      <a:r>
                        <a:rPr lang="en-US" sz="1050" b="0" kern="1200" dirty="0">
                          <a:solidFill>
                            <a:schemeClr val="tx1"/>
                          </a:solidFill>
                          <a:effectLst/>
                          <a:uFillTx/>
                          <a:latin typeface="Century Gothic" panose="020B0502020202020204" pitchFamily="34" charset="0"/>
                          <a:ea typeface="+mn-ea"/>
                          <a:cs typeface="+mn-cs"/>
                        </a:rPr>
                        <a:t> </a:t>
                      </a:r>
                    </a:p>
                    <a:p>
                      <a:pPr algn="just"/>
                      <a:r>
                        <a:rPr lang="en-US" sz="1050" b="0" kern="1200" dirty="0">
                          <a:solidFill>
                            <a:schemeClr val="tx1"/>
                          </a:solidFill>
                          <a:effectLst/>
                          <a:uFillTx/>
                          <a:latin typeface="Century Gothic" panose="020B0502020202020204" pitchFamily="34" charset="0"/>
                          <a:ea typeface="+mn-ea"/>
                          <a:cs typeface="+mn-cs"/>
                        </a:rPr>
                        <a:t>The impulse generator is equipped with a blower and an air filter. This blower injects air with a slight over pressure inside the spark gap encapsulation of the generator. This avoids dust accumulation inside the encapsulation. The encapsulation also damps the noise produced by the arcs and protects the operating personnel from U.V. radiations.</a:t>
                      </a:r>
                      <a:endParaRPr lang="en-US" sz="1000" b="0" kern="1200" dirty="0">
                        <a:solidFill>
                          <a:schemeClr val="tx1"/>
                        </a:solidFill>
                        <a:effectLst/>
                        <a:uFillTx/>
                        <a:latin typeface="Century Gothic" panose="020B0502020202020204" pitchFamily="34" charset="0"/>
                        <a:ea typeface="+mn-ea"/>
                        <a:cs typeface="+mn-cs"/>
                      </a:endParaRPr>
                    </a:p>
                    <a:p>
                      <a:pPr algn="just"/>
                      <a:endParaRPr lang="en-US" sz="1000" b="0" kern="1200" dirty="0">
                        <a:solidFill>
                          <a:schemeClr val="tx1"/>
                        </a:solidFill>
                        <a:effectLst/>
                        <a:uFillTx/>
                        <a:latin typeface="Century Gothic" panose="020B0502020202020204" pitchFamily="34" charset="0"/>
                        <a:ea typeface="+mn-ea"/>
                        <a:cs typeface="+mn-cs"/>
                      </a:endParaRPr>
                    </a:p>
                    <a:p>
                      <a:pPr algn="just"/>
                      <a:r>
                        <a:rPr lang="en-US" sz="1050" b="0" kern="1200" dirty="0">
                          <a:solidFill>
                            <a:schemeClr val="tx1"/>
                          </a:solidFill>
                          <a:effectLst/>
                          <a:uFillTx/>
                          <a:latin typeface="Century Gothic" panose="020B0502020202020204" pitchFamily="34" charset="0"/>
                          <a:ea typeface="+mn-ea"/>
                          <a:cs typeface="+mn-cs"/>
                        </a:rPr>
                        <a:t>The integrated safety grounding system consists of two earthing switches which discharge the impulse capacitors via earthing resistors. Additionally, a motorized grounding band creates a short circuit across all capacitors and grounds all stages.</a:t>
                      </a:r>
                    </a:p>
                    <a:p>
                      <a:pPr algn="just"/>
                      <a:r>
                        <a:rPr lang="en-US" sz="1050" b="0" kern="1200" dirty="0">
                          <a:solidFill>
                            <a:schemeClr val="tx1"/>
                          </a:solidFill>
                          <a:effectLst/>
                          <a:uFillTx/>
                          <a:latin typeface="Century Gothic" panose="020B0502020202020204" pitchFamily="34" charset="0"/>
                          <a:ea typeface="+mn-ea"/>
                          <a:cs typeface="+mn-cs"/>
                        </a:rPr>
                        <a:t> </a:t>
                      </a:r>
                    </a:p>
                    <a:p>
                      <a:pPr algn="just"/>
                      <a:r>
                        <a:rPr lang="en-US" sz="1050" b="0" kern="1200" dirty="0">
                          <a:solidFill>
                            <a:schemeClr val="tx1"/>
                          </a:solidFill>
                          <a:effectLst/>
                          <a:uFillTx/>
                          <a:latin typeface="Century Gothic" panose="020B0502020202020204" pitchFamily="34" charset="0"/>
                          <a:ea typeface="+mn-ea"/>
                          <a:cs typeface="+mn-cs"/>
                        </a:rPr>
                        <a:t>The earthing system is completed with a fiberglass earth rod with hook, equipped with earth wire as well as with low inductive copper foil.</a:t>
                      </a:r>
                    </a:p>
                    <a:p>
                      <a:pPr algn="just"/>
                      <a:endParaRPr lang="en-US" sz="1050" b="0" kern="1200" dirty="0">
                        <a:solidFill>
                          <a:schemeClr val="tx1"/>
                        </a:solidFill>
                        <a:effectLst/>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uFillTx/>
                          <a:latin typeface="Century Gothic" panose="020B0502020202020204" pitchFamily="34" charset="0"/>
                          <a:ea typeface="+mn-ea"/>
                          <a:cs typeface="+mn-cs"/>
                        </a:rPr>
                        <a:t>                                                             </a:t>
                      </a:r>
                      <a:endParaRPr lang="en-US" sz="800" b="0" kern="1200" dirty="0">
                        <a:solidFill>
                          <a:schemeClr val="tx1"/>
                        </a:solidFill>
                        <a:effectLst/>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070583"/>
                  </a:ext>
                </a:extLst>
              </a:tr>
            </a:tbl>
          </a:graphicData>
        </a:graphic>
      </p:graphicFrame>
      <p:graphicFrame>
        <p:nvGraphicFramePr>
          <p:cNvPr id="2" name="Table 2">
            <a:extLst>
              <a:ext uri="{FF2B5EF4-FFF2-40B4-BE49-F238E27FC236}">
                <a16:creationId xmlns:a16="http://schemas.microsoft.com/office/drawing/2014/main" id="{C8D0531F-2099-9D4D-B618-9652104BE828}"/>
              </a:ext>
            </a:extLst>
          </p:cNvPr>
          <p:cNvGraphicFramePr>
            <a:graphicFrameLocks noGrp="1"/>
          </p:cNvGraphicFramePr>
          <p:nvPr>
            <p:extLst>
              <p:ext uri="{D42A27DB-BD31-4B8C-83A1-F6EECF244321}">
                <p14:modId xmlns:p14="http://schemas.microsoft.com/office/powerpoint/2010/main" val="2693770709"/>
              </p:ext>
            </p:extLst>
          </p:nvPr>
        </p:nvGraphicFramePr>
        <p:xfrm>
          <a:off x="4953000" y="53344"/>
          <a:ext cx="4835769" cy="6489398"/>
        </p:xfrm>
        <a:graphic>
          <a:graphicData uri="http://schemas.openxmlformats.org/drawingml/2006/table">
            <a:tbl>
              <a:tblPr firstRow="1" bandRow="1">
                <a:tableStyleId>{8799B23B-EC83-4686-B30A-512413B5E67A}</a:tableStyleId>
              </a:tblPr>
              <a:tblGrid>
                <a:gridCol w="4835769">
                  <a:extLst>
                    <a:ext uri="{9D8B030D-6E8A-4147-A177-3AD203B41FA5}">
                      <a16:colId xmlns:a16="http://schemas.microsoft.com/office/drawing/2014/main" val="2772949018"/>
                    </a:ext>
                  </a:extLst>
                </a:gridCol>
              </a:tblGrid>
              <a:tr h="6489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7941524"/>
                  </a:ext>
                </a:extLst>
              </a:tr>
            </a:tbl>
          </a:graphicData>
        </a:graphic>
      </p:graphicFrame>
      <p:graphicFrame>
        <p:nvGraphicFramePr>
          <p:cNvPr id="4" name="Table 2">
            <a:extLst>
              <a:ext uri="{FF2B5EF4-FFF2-40B4-BE49-F238E27FC236}">
                <a16:creationId xmlns:a16="http://schemas.microsoft.com/office/drawing/2014/main" id="{D447C7CD-A7F4-DA3C-54D9-2BA5E9503FCE}"/>
              </a:ext>
            </a:extLst>
          </p:cNvPr>
          <p:cNvGraphicFramePr>
            <a:graphicFrameLocks noGrp="1"/>
          </p:cNvGraphicFramePr>
          <p:nvPr>
            <p:extLst>
              <p:ext uri="{D42A27DB-BD31-4B8C-83A1-F6EECF244321}">
                <p14:modId xmlns:p14="http://schemas.microsoft.com/office/powerpoint/2010/main" val="2728418670"/>
              </p:ext>
            </p:extLst>
          </p:nvPr>
        </p:nvGraphicFramePr>
        <p:xfrm>
          <a:off x="4959631" y="53339"/>
          <a:ext cx="4746244" cy="6842023"/>
        </p:xfrm>
        <a:graphic>
          <a:graphicData uri="http://schemas.openxmlformats.org/drawingml/2006/table">
            <a:tbl>
              <a:tblPr firstRow="1" bandRow="1">
                <a:tableStyleId>{8799B23B-EC83-4686-B30A-512413B5E67A}</a:tableStyleId>
              </a:tblPr>
              <a:tblGrid>
                <a:gridCol w="2083195">
                  <a:extLst>
                    <a:ext uri="{9D8B030D-6E8A-4147-A177-3AD203B41FA5}">
                      <a16:colId xmlns:a16="http://schemas.microsoft.com/office/drawing/2014/main" val="2772949018"/>
                    </a:ext>
                  </a:extLst>
                </a:gridCol>
                <a:gridCol w="2663049">
                  <a:extLst>
                    <a:ext uri="{9D8B030D-6E8A-4147-A177-3AD203B41FA5}">
                      <a16:colId xmlns:a16="http://schemas.microsoft.com/office/drawing/2014/main" val="3336575992"/>
                    </a:ext>
                  </a:extLst>
                </a:gridCol>
              </a:tblGrid>
              <a:tr h="29670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uFillTx/>
                          <a:latin typeface="Century Gothic" panose="020B0502020202020204" pitchFamily="34" charset="0"/>
                          <a:ea typeface="+mn-ea"/>
                          <a:cs typeface="+mn-cs"/>
                        </a:rPr>
                        <a:t>TECHNICAL SPECIFICATIONS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effectLst/>
                        <a:uFillTx/>
                        <a:latin typeface="Century Gothic" panose="020B0502020202020204" pitchFamily="34" charset="0"/>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77941524"/>
                  </a:ext>
                </a:extLst>
              </a:tr>
              <a:tr h="290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050" dirty="0">
                          <a:solidFill>
                            <a:schemeClr val="tx1"/>
                          </a:solidFill>
                          <a:latin typeface="Century Gothic" panose="020B0502020202020204" pitchFamily="34" charset="0"/>
                          <a:cs typeface="Microsoft Sans Serif" panose="020B0604020202020204" pitchFamily="34" charset="0"/>
                        </a:rPr>
                        <a:t>Max. Voltage Rating</a:t>
                      </a:r>
                      <a:endParaRPr lang="en-US" sz="1050" b="0" kern="1200" dirty="0">
                        <a:solidFill>
                          <a:schemeClr val="tx1"/>
                        </a:solidFill>
                        <a:effectLst/>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IN" sz="1050" dirty="0">
                          <a:solidFill>
                            <a:schemeClr val="tx1"/>
                          </a:solidFill>
                          <a:latin typeface="Century Gothic" panose="020B0502020202020204" pitchFamily="34" charset="0"/>
                          <a:cs typeface="Microsoft Sans Serif" panose="020B0604020202020204" pitchFamily="34" charset="0"/>
                        </a:rPr>
                        <a:t>20 kV</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36981451"/>
                  </a:ext>
                </a:extLst>
              </a:tr>
              <a:tr h="290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Least Count</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IN" sz="1050" dirty="0">
                          <a:solidFill>
                            <a:schemeClr val="tx1"/>
                          </a:solidFill>
                          <a:latin typeface="Century Gothic" panose="020B0502020202020204" pitchFamily="34" charset="0"/>
                          <a:cs typeface="Microsoft Sans Serif" panose="020B0604020202020204" pitchFamily="34" charset="0"/>
                        </a:rPr>
                        <a:t>0.01 kV</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8793898"/>
                  </a:ext>
                </a:extLst>
              </a:tr>
              <a:tr h="27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Century Gothic" panose="020B0502020202020204" pitchFamily="34" charset="0"/>
                          <a:cs typeface="Microsoft Sans Serif" panose="020B0604020202020204" pitchFamily="34" charset="0"/>
                        </a:rPr>
                        <a:t>Energy Rating</a:t>
                      </a:r>
                      <a:endParaRPr lang="en-US" sz="1050" b="0" kern="1200" dirty="0">
                        <a:solidFill>
                          <a:schemeClr val="tx1"/>
                        </a:solidFill>
                        <a:effectLst/>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200 J -2kJ</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0382323"/>
                  </a:ext>
                </a:extLst>
              </a:tr>
              <a:tr h="310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Wave Parameter</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LI : </a:t>
                      </a:r>
                      <a:r>
                        <a:rPr lang="el-GR" sz="1050" kern="1200" dirty="0">
                          <a:solidFill>
                            <a:schemeClr val="tx1"/>
                          </a:solidFill>
                          <a:effectLst/>
                          <a:uFillTx/>
                          <a:latin typeface="Century Gothic" panose="020B0502020202020204" pitchFamily="34" charset="0"/>
                          <a:ea typeface="+mn-ea"/>
                          <a:cs typeface="+mn-cs"/>
                        </a:rPr>
                        <a:t>1.2 μ</a:t>
                      </a:r>
                      <a:r>
                        <a:rPr lang="en-US" sz="1050" kern="1200" dirty="0">
                          <a:solidFill>
                            <a:schemeClr val="tx1"/>
                          </a:solidFill>
                          <a:effectLst/>
                          <a:uFillTx/>
                          <a:latin typeface="Century Gothic" panose="020B0502020202020204" pitchFamily="34" charset="0"/>
                          <a:ea typeface="+mn-ea"/>
                          <a:cs typeface="+mn-cs"/>
                        </a:rPr>
                        <a:t>S / 50 </a:t>
                      </a:r>
                      <a:r>
                        <a:rPr lang="el-GR" sz="1050" kern="1200" dirty="0">
                          <a:solidFill>
                            <a:schemeClr val="tx1"/>
                          </a:solidFill>
                          <a:effectLst/>
                          <a:uFillTx/>
                          <a:latin typeface="Century Gothic" panose="020B0502020202020204" pitchFamily="34" charset="0"/>
                          <a:ea typeface="+mn-ea"/>
                          <a:cs typeface="+mn-cs"/>
                        </a:rPr>
                        <a:t>μ</a:t>
                      </a:r>
                      <a:r>
                        <a:rPr lang="en-US" sz="1050" kern="1200" dirty="0">
                          <a:solidFill>
                            <a:schemeClr val="tx1"/>
                          </a:solidFill>
                          <a:effectLst/>
                          <a:uFillTx/>
                          <a:latin typeface="Century Gothic" panose="020B0502020202020204" pitchFamily="34" charset="0"/>
                          <a:ea typeface="+mn-ea"/>
                          <a:cs typeface="+mn-cs"/>
                        </a:rPr>
                        <a:t>S </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0549977"/>
                  </a:ext>
                </a:extLst>
              </a:tr>
              <a:tr h="310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Tolerance</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 </a:t>
                      </a:r>
                      <a:r>
                        <a:rPr lang="en-US" sz="1050" kern="1200" dirty="0" err="1">
                          <a:solidFill>
                            <a:schemeClr val="tx1"/>
                          </a:solidFill>
                          <a:effectLst/>
                          <a:uFillTx/>
                          <a:latin typeface="Century Gothic" panose="020B0502020202020204" pitchFamily="34" charset="0"/>
                          <a:ea typeface="+mn-ea"/>
                          <a:cs typeface="+mn-cs"/>
                        </a:rPr>
                        <a:t>U</a:t>
                      </a:r>
                      <a:r>
                        <a:rPr lang="en-US" sz="1050" kern="1200" baseline="-25000" dirty="0" err="1">
                          <a:solidFill>
                            <a:schemeClr val="tx1"/>
                          </a:solidFill>
                          <a:effectLst/>
                          <a:uFillTx/>
                          <a:latin typeface="Century Gothic" panose="020B0502020202020204" pitchFamily="34" charset="0"/>
                          <a:ea typeface="+mn-ea"/>
                          <a:cs typeface="+mn-cs"/>
                        </a:rPr>
                        <a:t>peak</a:t>
                      </a:r>
                      <a:r>
                        <a:rPr lang="en-US" sz="1050" kern="1200" baseline="0" dirty="0">
                          <a:solidFill>
                            <a:schemeClr val="tx1"/>
                          </a:solidFill>
                          <a:effectLst/>
                          <a:uFillTx/>
                          <a:latin typeface="Century Gothic" panose="020B0502020202020204" pitchFamily="34" charset="0"/>
                          <a:ea typeface="+mn-ea"/>
                          <a:cs typeface="+mn-cs"/>
                        </a:rPr>
                        <a:t> : </a:t>
                      </a:r>
                      <a:r>
                        <a:rPr lang="en-US" sz="1050" kern="1200" dirty="0">
                          <a:solidFill>
                            <a:schemeClr val="tx1"/>
                          </a:solidFill>
                          <a:effectLst/>
                          <a:uFillTx/>
                          <a:latin typeface="Century Gothic" panose="020B0502020202020204" pitchFamily="34" charset="0"/>
                          <a:ea typeface="+mn-ea"/>
                          <a:cs typeface="+mn-cs"/>
                        </a:rPr>
                        <a:t>± 5% , T</a:t>
                      </a:r>
                      <a:r>
                        <a:rPr lang="en-US" sz="1050" kern="1200" baseline="-25000" dirty="0">
                          <a:solidFill>
                            <a:schemeClr val="tx1"/>
                          </a:solidFill>
                          <a:effectLst/>
                          <a:uFillTx/>
                          <a:latin typeface="Century Gothic" panose="020B0502020202020204" pitchFamily="34" charset="0"/>
                          <a:ea typeface="+mn-ea"/>
                          <a:cs typeface="+mn-cs"/>
                        </a:rPr>
                        <a:t>1 </a:t>
                      </a:r>
                      <a:r>
                        <a:rPr lang="en-US" sz="1050" kern="1200" baseline="0" dirty="0">
                          <a:solidFill>
                            <a:schemeClr val="tx1"/>
                          </a:solidFill>
                          <a:effectLst/>
                          <a:uFillTx/>
                          <a:latin typeface="Century Gothic" panose="020B0502020202020204" pitchFamily="34" charset="0"/>
                          <a:ea typeface="+mn-ea"/>
                          <a:cs typeface="+mn-cs"/>
                        </a:rPr>
                        <a:t>: </a:t>
                      </a:r>
                      <a:r>
                        <a:rPr lang="en-US" sz="1050" kern="1200" dirty="0">
                          <a:solidFill>
                            <a:schemeClr val="tx1"/>
                          </a:solidFill>
                          <a:effectLst/>
                          <a:uFillTx/>
                          <a:latin typeface="Century Gothic" panose="020B0502020202020204" pitchFamily="34" charset="0"/>
                          <a:ea typeface="+mn-ea"/>
                          <a:cs typeface="+mn-cs"/>
                        </a:rPr>
                        <a:t>± 30%  T</a:t>
                      </a:r>
                      <a:r>
                        <a:rPr lang="en-US" sz="1050" kern="1200" baseline="-25000" dirty="0">
                          <a:solidFill>
                            <a:schemeClr val="tx1"/>
                          </a:solidFill>
                          <a:effectLst/>
                          <a:uFillTx/>
                          <a:latin typeface="Century Gothic" panose="020B0502020202020204" pitchFamily="34" charset="0"/>
                          <a:ea typeface="+mn-ea"/>
                          <a:cs typeface="+mn-cs"/>
                        </a:rPr>
                        <a:t>2 : </a:t>
                      </a:r>
                      <a:r>
                        <a:rPr lang="en-US" sz="1050" kern="1200" baseline="0" dirty="0">
                          <a:solidFill>
                            <a:schemeClr val="tx1"/>
                          </a:solidFill>
                          <a:effectLst/>
                          <a:uFillTx/>
                          <a:latin typeface="Century Gothic" panose="020B0502020202020204" pitchFamily="34" charset="0"/>
                          <a:ea typeface="+mn-ea"/>
                          <a:cs typeface="+mn-cs"/>
                        </a:rPr>
                        <a:t> </a:t>
                      </a:r>
                      <a:r>
                        <a:rPr lang="en-US" sz="1050" kern="1200" dirty="0">
                          <a:solidFill>
                            <a:schemeClr val="tx1"/>
                          </a:solidFill>
                          <a:effectLst/>
                          <a:uFillTx/>
                          <a:latin typeface="Century Gothic" panose="020B0502020202020204" pitchFamily="34" charset="0"/>
                          <a:ea typeface="+mn-ea"/>
                          <a:cs typeface="+mn-cs"/>
                        </a:rPr>
                        <a:t>± 20%</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1407875"/>
                  </a:ext>
                </a:extLst>
              </a:tr>
              <a:tr h="27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Surge Impedance</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l-GR" sz="1050" kern="1200" dirty="0">
                          <a:solidFill>
                            <a:schemeClr val="tx1"/>
                          </a:solidFill>
                          <a:effectLst/>
                          <a:uFillTx/>
                          <a:latin typeface="Century Gothic" panose="020B0502020202020204" pitchFamily="34" charset="0"/>
                          <a:ea typeface="+mn-ea"/>
                          <a:cs typeface="+mn-cs"/>
                        </a:rPr>
                        <a:t>500Ω </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2853617"/>
                  </a:ext>
                </a:extLst>
              </a:tr>
              <a:tr h="476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Impulse Duty Cycle: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kern="1200" dirty="0">
                        <a:solidFill>
                          <a:schemeClr val="tx1"/>
                        </a:solidFill>
                        <a:effectLst/>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050" kern="1200" dirty="0">
                          <a:solidFill>
                            <a:schemeClr val="tx1"/>
                          </a:solidFill>
                          <a:effectLst/>
                          <a:uFillTx/>
                          <a:latin typeface="Century Gothic" panose="020B0502020202020204" pitchFamily="34" charset="0"/>
                          <a:ea typeface="+mn-ea"/>
                          <a:cs typeface="+mn-cs"/>
                        </a:rPr>
                        <a:t>&gt; 70% of Rated Voltage - Intermittent</a:t>
                      </a:r>
                    </a:p>
                    <a:p>
                      <a:pPr>
                        <a:lnSpc>
                          <a:spcPct val="100000"/>
                        </a:lnSpc>
                      </a:pPr>
                      <a:r>
                        <a:rPr lang="en-US" sz="1050" kern="1200" dirty="0">
                          <a:solidFill>
                            <a:schemeClr val="tx1"/>
                          </a:solidFill>
                          <a:effectLst/>
                          <a:uFillTx/>
                          <a:latin typeface="Century Gothic" panose="020B0502020202020204" pitchFamily="34" charset="0"/>
                          <a:ea typeface="+mn-ea"/>
                          <a:cs typeface="+mn-cs"/>
                        </a:rPr>
                        <a:t>&lt; 70% of Rated Voltage - Continuous</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852741"/>
                  </a:ext>
                </a:extLst>
              </a:tr>
              <a:tr h="28045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uFillTx/>
                          <a:latin typeface="Century Gothic" panose="020B0502020202020204" pitchFamily="34" charset="0"/>
                          <a:ea typeface="+mn-ea"/>
                          <a:cs typeface="+mn-cs"/>
                        </a:rPr>
                        <a:t>MEASURING &amp; ANALYZING SYSTEM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540"/>
                        </a:lnSpc>
                      </a:pPr>
                      <a:r>
                        <a:rPr lang="en-US" sz="1050" baseline="0" dirty="0">
                          <a:solidFill>
                            <a:schemeClr val="tx1"/>
                          </a:solidFill>
                          <a:latin typeface="Century Gothic" panose="020B0502020202020204" pitchFamily="34" charset="0"/>
                          <a:cs typeface="Microsoft Sans Serif" panose="020B0604020202020204" pitchFamily="34" charset="0"/>
                        </a:rPr>
                        <a:t> </a:t>
                      </a:r>
                      <a:endParaRPr lang="en-US" sz="1050" dirty="0">
                        <a:solidFill>
                          <a:schemeClr val="tx1"/>
                        </a:solidFill>
                        <a:latin typeface="Century Gothic" panose="020B0502020202020204" pitchFamily="34" charset="0"/>
                        <a:cs typeface="Microsoft Sans Serif" panose="020B0604020202020204" pitchFamily="34" charset="0"/>
                      </a:endParaRP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2656573"/>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Number of Channels</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Two (Independent)</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87032395"/>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Over Voltage Protection </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2 kV</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9232755"/>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Input Impedance</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1 M</a:t>
                      </a:r>
                      <a:r>
                        <a:rPr lang="en-US" sz="1050" kern="1200" dirty="0">
                          <a:solidFill>
                            <a:schemeClr val="tx1"/>
                          </a:solidFill>
                          <a:effectLst/>
                          <a:uFillTx/>
                          <a:latin typeface="Century Gothic" panose="020B0502020202020204" pitchFamily="34" charset="0"/>
                          <a:ea typeface="+mn-ea"/>
                          <a:cs typeface="+mn-cs"/>
                          <a:sym typeface="Symbol" pitchFamily="2" charset="2"/>
                        </a:rPr>
                        <a:t></a:t>
                      </a:r>
                      <a:r>
                        <a:rPr lang="en-US" sz="1050" kern="1200" dirty="0">
                          <a:solidFill>
                            <a:schemeClr val="tx1"/>
                          </a:solidFill>
                          <a:effectLst/>
                          <a:uFillTx/>
                          <a:latin typeface="Century Gothic" panose="020B0502020202020204" pitchFamily="34" charset="0"/>
                          <a:ea typeface="+mn-ea"/>
                          <a:cs typeface="+mn-cs"/>
                        </a:rPr>
                        <a:t>, 14 pF</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7026666"/>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Sampling Rate</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200 MS/s max.</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0137426"/>
                  </a:ext>
                </a:extLst>
              </a:tr>
              <a:tr h="476250">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Accuracy</a:t>
                      </a:r>
                    </a:p>
                    <a:p>
                      <a:pPr marL="0" marR="0" lvl="0" indent="0" algn="l" defTabSz="914400" rtl="0" eaLnBrk="1" fontAlgn="auto" latinLnBrk="0" hangingPunct="1">
                        <a:lnSpc>
                          <a:spcPts val="1540"/>
                        </a:lnSpc>
                        <a:spcBef>
                          <a:spcPts val="0"/>
                        </a:spcBef>
                        <a:spcAft>
                          <a:spcPts val="0"/>
                        </a:spcAft>
                        <a:buClrTx/>
                        <a:buSzTx/>
                        <a:buFontTx/>
                        <a:buNone/>
                        <a:tabLst/>
                        <a:defRPr/>
                      </a:pPr>
                      <a:endParaRPr lang="en-US" sz="1050" b="0" kern="1200" dirty="0">
                        <a:solidFill>
                          <a:schemeClr val="tx1"/>
                        </a:solidFill>
                        <a:effectLst/>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050" kern="1200" dirty="0">
                          <a:solidFill>
                            <a:schemeClr val="tx1"/>
                          </a:solidFill>
                          <a:effectLst/>
                          <a:uFillTx/>
                          <a:latin typeface="Century Gothic" panose="020B0502020202020204" pitchFamily="34" charset="0"/>
                          <a:ea typeface="+mn-ea"/>
                          <a:cs typeface="+mn-cs"/>
                        </a:rPr>
                        <a:t>± 1% for </a:t>
                      </a:r>
                      <a:r>
                        <a:rPr lang="en-US" sz="1050" kern="1200" dirty="0" err="1">
                          <a:solidFill>
                            <a:schemeClr val="tx1"/>
                          </a:solidFill>
                          <a:effectLst/>
                          <a:uFillTx/>
                          <a:latin typeface="Century Gothic" panose="020B0502020202020204" pitchFamily="34" charset="0"/>
                          <a:ea typeface="+mn-ea"/>
                          <a:cs typeface="+mn-cs"/>
                        </a:rPr>
                        <a:t>U</a:t>
                      </a:r>
                      <a:r>
                        <a:rPr lang="en-US" sz="1050" kern="1200" baseline="-25000" dirty="0" err="1">
                          <a:solidFill>
                            <a:schemeClr val="tx1"/>
                          </a:solidFill>
                          <a:effectLst/>
                          <a:uFillTx/>
                          <a:latin typeface="Century Gothic" panose="020B0502020202020204" pitchFamily="34" charset="0"/>
                          <a:ea typeface="+mn-ea"/>
                          <a:cs typeface="+mn-cs"/>
                        </a:rPr>
                        <a:t>peak</a:t>
                      </a:r>
                      <a:endParaRPr lang="en-US" sz="1050" kern="1200" dirty="0">
                        <a:solidFill>
                          <a:schemeClr val="tx1"/>
                        </a:solidFill>
                        <a:effectLst/>
                        <a:uFillTx/>
                        <a:latin typeface="Century Gothic" panose="020B0502020202020204" pitchFamily="34" charset="0"/>
                        <a:ea typeface="+mn-ea"/>
                        <a:cs typeface="+mn-cs"/>
                      </a:endParaRPr>
                    </a:p>
                    <a:p>
                      <a:pPr>
                        <a:lnSpc>
                          <a:spcPct val="100000"/>
                        </a:lnSpc>
                      </a:pPr>
                      <a:r>
                        <a:rPr lang="en-US" sz="1050" kern="1200" dirty="0">
                          <a:solidFill>
                            <a:schemeClr val="tx1"/>
                          </a:solidFill>
                          <a:effectLst/>
                          <a:uFillTx/>
                          <a:latin typeface="Century Gothic" panose="020B0502020202020204" pitchFamily="34" charset="0"/>
                          <a:ea typeface="+mn-ea"/>
                          <a:cs typeface="+mn-cs"/>
                        </a:rPr>
                        <a:t>± 2% for T</a:t>
                      </a:r>
                      <a:r>
                        <a:rPr lang="en-US" sz="1050" kern="1200" baseline="-25000" dirty="0">
                          <a:solidFill>
                            <a:schemeClr val="tx1"/>
                          </a:solidFill>
                          <a:effectLst/>
                          <a:uFillTx/>
                          <a:latin typeface="Century Gothic" panose="020B0502020202020204" pitchFamily="34" charset="0"/>
                          <a:ea typeface="+mn-ea"/>
                          <a:cs typeface="+mn-cs"/>
                        </a:rPr>
                        <a:t>1</a:t>
                      </a:r>
                      <a:r>
                        <a:rPr lang="en-US" sz="1050" kern="1200" dirty="0">
                          <a:solidFill>
                            <a:schemeClr val="tx1"/>
                          </a:solidFill>
                          <a:effectLst/>
                          <a:uFillTx/>
                          <a:latin typeface="Century Gothic" panose="020B0502020202020204" pitchFamily="34" charset="0"/>
                          <a:ea typeface="+mn-ea"/>
                          <a:cs typeface="+mn-cs"/>
                        </a:rPr>
                        <a:t>, T</a:t>
                      </a:r>
                      <a:r>
                        <a:rPr lang="en-US" sz="1050" kern="1200" baseline="-25000" dirty="0">
                          <a:solidFill>
                            <a:schemeClr val="tx1"/>
                          </a:solidFill>
                          <a:effectLst/>
                          <a:uFillTx/>
                          <a:latin typeface="Century Gothic" panose="020B0502020202020204" pitchFamily="34" charset="0"/>
                          <a:ea typeface="+mn-ea"/>
                          <a:cs typeface="+mn-cs"/>
                        </a:rPr>
                        <a:t>2</a:t>
                      </a:r>
                      <a:endParaRPr lang="en-US" sz="1050" kern="1200" dirty="0">
                        <a:solidFill>
                          <a:schemeClr val="tx1"/>
                        </a:solidFill>
                        <a:effectLst/>
                        <a:uFillTx/>
                        <a:latin typeface="Century Gothic" panose="020B0502020202020204" pitchFamily="34" charset="0"/>
                        <a:ea typeface="+mn-ea"/>
                        <a:cs typeface="+mn-cs"/>
                      </a:endParaRP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6529609"/>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dirty="0">
                          <a:solidFill>
                            <a:schemeClr val="tx1"/>
                          </a:solidFill>
                          <a:latin typeface="Century Gothic" panose="020B0502020202020204" pitchFamily="34" charset="0"/>
                          <a:cs typeface="Microsoft Sans Serif" panose="020B0604020202020204" pitchFamily="34" charset="0"/>
                        </a:rPr>
                        <a:t>Operating temp.</a:t>
                      </a:r>
                      <a:endParaRPr lang="en-US" sz="1050" b="0" kern="1200" dirty="0">
                        <a:solidFill>
                          <a:schemeClr val="tx1"/>
                        </a:solidFill>
                        <a:effectLst/>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-10 </a:t>
                      </a:r>
                      <a:r>
                        <a:rPr lang="en-US" sz="1050" kern="1200" baseline="30000" dirty="0">
                          <a:solidFill>
                            <a:schemeClr val="tx1"/>
                          </a:solidFill>
                          <a:effectLst/>
                          <a:uFillTx/>
                          <a:latin typeface="Century Gothic" panose="020B0502020202020204" pitchFamily="34" charset="0"/>
                          <a:ea typeface="+mn-ea"/>
                          <a:cs typeface="+mn-cs"/>
                        </a:rPr>
                        <a:t>0</a:t>
                      </a:r>
                      <a:r>
                        <a:rPr lang="en-US" sz="1050" kern="1200" dirty="0">
                          <a:solidFill>
                            <a:schemeClr val="tx1"/>
                          </a:solidFill>
                          <a:effectLst/>
                          <a:uFillTx/>
                          <a:latin typeface="Century Gothic" panose="020B0502020202020204" pitchFamily="34" charset="0"/>
                          <a:ea typeface="+mn-ea"/>
                          <a:cs typeface="+mn-cs"/>
                        </a:rPr>
                        <a:t>C</a:t>
                      </a:r>
                      <a:r>
                        <a:rPr lang="en-US" sz="1050" b="0" kern="1200" dirty="0">
                          <a:solidFill>
                            <a:schemeClr val="tx1"/>
                          </a:solidFill>
                          <a:effectLst/>
                          <a:uFillTx/>
                          <a:latin typeface="Century Gothic" panose="020B0502020202020204" pitchFamily="34" charset="0"/>
                          <a:ea typeface="+mn-ea"/>
                          <a:cs typeface="+mn-cs"/>
                        </a:rPr>
                        <a:t> to + 50 </a:t>
                      </a:r>
                      <a:r>
                        <a:rPr lang="en-US" sz="1050" kern="1200" baseline="30000" dirty="0">
                          <a:solidFill>
                            <a:schemeClr val="tx1"/>
                          </a:solidFill>
                          <a:effectLst/>
                          <a:uFillTx/>
                          <a:latin typeface="Century Gothic" panose="020B0502020202020204" pitchFamily="34" charset="0"/>
                          <a:ea typeface="+mn-ea"/>
                          <a:cs typeface="+mn-cs"/>
                        </a:rPr>
                        <a:t>0</a:t>
                      </a:r>
                      <a:r>
                        <a:rPr lang="en-US" sz="1050" kern="1200" dirty="0">
                          <a:solidFill>
                            <a:schemeClr val="tx1"/>
                          </a:solidFill>
                          <a:effectLst/>
                          <a:uFillTx/>
                          <a:latin typeface="Century Gothic" panose="020B0502020202020204" pitchFamily="34" charset="0"/>
                          <a:ea typeface="+mn-ea"/>
                          <a:cs typeface="+mn-cs"/>
                        </a:rPr>
                        <a:t>C</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57803865"/>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Storage temp.</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-10 </a:t>
                      </a:r>
                      <a:r>
                        <a:rPr lang="en-US" sz="1050" kern="1200" baseline="30000" dirty="0">
                          <a:solidFill>
                            <a:schemeClr val="tx1"/>
                          </a:solidFill>
                          <a:effectLst/>
                          <a:uFillTx/>
                          <a:latin typeface="Century Gothic" panose="020B0502020202020204" pitchFamily="34" charset="0"/>
                          <a:ea typeface="+mn-ea"/>
                          <a:cs typeface="+mn-cs"/>
                        </a:rPr>
                        <a:t>0</a:t>
                      </a:r>
                      <a:r>
                        <a:rPr lang="en-US" sz="1050" kern="1200" dirty="0">
                          <a:solidFill>
                            <a:schemeClr val="tx1"/>
                          </a:solidFill>
                          <a:effectLst/>
                          <a:uFillTx/>
                          <a:latin typeface="Century Gothic" panose="020B0502020202020204" pitchFamily="34" charset="0"/>
                          <a:ea typeface="+mn-ea"/>
                          <a:cs typeface="+mn-cs"/>
                        </a:rPr>
                        <a:t>C</a:t>
                      </a:r>
                      <a:r>
                        <a:rPr lang="en-US" sz="1050" b="0" kern="1200" dirty="0">
                          <a:solidFill>
                            <a:schemeClr val="tx1"/>
                          </a:solidFill>
                          <a:effectLst/>
                          <a:uFillTx/>
                          <a:latin typeface="Century Gothic" panose="020B0502020202020204" pitchFamily="34" charset="0"/>
                          <a:ea typeface="+mn-ea"/>
                          <a:cs typeface="+mn-cs"/>
                        </a:rPr>
                        <a:t> to + 60 </a:t>
                      </a:r>
                      <a:r>
                        <a:rPr lang="en-US" sz="1050" kern="1200" baseline="30000" dirty="0">
                          <a:solidFill>
                            <a:schemeClr val="tx1"/>
                          </a:solidFill>
                          <a:effectLst/>
                          <a:uFillTx/>
                          <a:latin typeface="Century Gothic" panose="020B0502020202020204" pitchFamily="34" charset="0"/>
                          <a:ea typeface="+mn-ea"/>
                          <a:cs typeface="+mn-cs"/>
                        </a:rPr>
                        <a:t>0</a:t>
                      </a:r>
                      <a:r>
                        <a:rPr lang="en-US" sz="1050" kern="1200" dirty="0">
                          <a:solidFill>
                            <a:schemeClr val="tx1"/>
                          </a:solidFill>
                          <a:effectLst/>
                          <a:uFillTx/>
                          <a:latin typeface="Century Gothic" panose="020B0502020202020204" pitchFamily="34" charset="0"/>
                          <a:ea typeface="+mn-ea"/>
                          <a:cs typeface="+mn-cs"/>
                        </a:rPr>
                        <a:t>C</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8676821"/>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Relative humidity</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uFillTx/>
                          <a:latin typeface="Century Gothic" panose="020B0502020202020204" pitchFamily="34" charset="0"/>
                          <a:ea typeface="+mn-ea"/>
                          <a:cs typeface="+mn-cs"/>
                        </a:rPr>
                        <a:t>&lt; 95 %, non-condensing</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9385318"/>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Supply Voltage</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230 V</a:t>
                      </a:r>
                      <a:r>
                        <a:rPr lang="en-US" sz="1050" kern="1200" baseline="-25000" dirty="0">
                          <a:solidFill>
                            <a:schemeClr val="tx1"/>
                          </a:solidFill>
                          <a:effectLst/>
                          <a:uFillTx/>
                          <a:latin typeface="Century Gothic" panose="020B0502020202020204" pitchFamily="34" charset="0"/>
                          <a:ea typeface="+mn-ea"/>
                          <a:cs typeface="+mn-cs"/>
                        </a:rPr>
                        <a:t>ac</a:t>
                      </a:r>
                      <a:r>
                        <a:rPr lang="en-US" sz="1050" kern="1200" dirty="0">
                          <a:solidFill>
                            <a:schemeClr val="tx1"/>
                          </a:solidFill>
                          <a:effectLst/>
                          <a:uFillTx/>
                          <a:latin typeface="Century Gothic" panose="020B0502020202020204" pitchFamily="34" charset="0"/>
                          <a:ea typeface="+mn-ea"/>
                          <a:cs typeface="+mn-cs"/>
                        </a:rPr>
                        <a:t> ± 10%, 50 Hz ± 5% </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9649722"/>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Safety/Protection</a:t>
                      </a:r>
                    </a:p>
                    <a:p>
                      <a:pPr marL="0" marR="0" lvl="0" indent="0" algn="l" defTabSz="914400" rtl="0" eaLnBrk="1" fontAlgn="auto" latinLnBrk="0" hangingPunct="1">
                        <a:lnSpc>
                          <a:spcPts val="1540"/>
                        </a:lnSpc>
                        <a:spcBef>
                          <a:spcPts val="0"/>
                        </a:spcBef>
                        <a:spcAft>
                          <a:spcPts val="0"/>
                        </a:spcAft>
                        <a:buClrTx/>
                        <a:buSzTx/>
                        <a:buFontTx/>
                        <a:buNone/>
                        <a:tabLst/>
                        <a:defRPr/>
                      </a:pPr>
                      <a:endParaRPr lang="en-US" sz="1050" kern="1200" dirty="0">
                        <a:solidFill>
                          <a:schemeClr val="tx1"/>
                        </a:solidFill>
                        <a:effectLst/>
                        <a:uFillTx/>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050" kern="1200" dirty="0">
                          <a:solidFill>
                            <a:schemeClr val="tx1"/>
                          </a:solidFill>
                          <a:effectLst/>
                          <a:uFillTx/>
                          <a:latin typeface="Century Gothic" panose="020B0502020202020204" pitchFamily="34" charset="0"/>
                          <a:ea typeface="+mn-ea"/>
                          <a:cs typeface="+mn-cs"/>
                        </a:rPr>
                        <a:t>Safety interlocks, over-voltage,</a:t>
                      </a:r>
                    </a:p>
                    <a:p>
                      <a:pPr>
                        <a:lnSpc>
                          <a:spcPct val="100000"/>
                        </a:lnSpc>
                      </a:pPr>
                      <a:r>
                        <a:rPr lang="en-US" sz="1050" kern="1200" dirty="0">
                          <a:solidFill>
                            <a:schemeClr val="tx1"/>
                          </a:solidFill>
                          <a:effectLst/>
                          <a:uFillTx/>
                          <a:latin typeface="Century Gothic" panose="020B0502020202020204" pitchFamily="34" charset="0"/>
                          <a:ea typeface="+mn-ea"/>
                          <a:cs typeface="+mn-cs"/>
                        </a:rPr>
                        <a:t>over-current, auto restore etc.</a:t>
                      </a: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7479321"/>
                  </a:ext>
                </a:extLst>
              </a:tr>
              <a:tr h="276592">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lang="en-US" sz="1200" b="1" kern="1200" dirty="0">
                          <a:solidFill>
                            <a:schemeClr val="tx1"/>
                          </a:solidFill>
                          <a:effectLst/>
                          <a:uFillTx/>
                          <a:latin typeface="Century Gothic" panose="020B0502020202020204" pitchFamily="34" charset="0"/>
                          <a:ea typeface="+mn-ea"/>
                          <a:cs typeface="+mn-cs"/>
                        </a:rPr>
                        <a:t>ACCESSORIES</a:t>
                      </a: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uFillTx/>
                          <a:latin typeface="Century Gothic" panose="020B0502020202020204" pitchFamily="34" charset="0"/>
                          <a:ea typeface="+mn-ea"/>
                          <a:cs typeface="+mn-cs"/>
                        </a:rPr>
                        <a:t>Laptop with control and analyzing software, Power Cord, Earthing Rod, Instruction Manual &amp; Calibration Certificate.</a:t>
                      </a:r>
                    </a:p>
                    <a:p>
                      <a:pPr>
                        <a:lnSpc>
                          <a:spcPct val="100000"/>
                        </a:lnSpc>
                      </a:pPr>
                      <a:endParaRPr lang="en-US" sz="1050" kern="1200" dirty="0">
                        <a:solidFill>
                          <a:schemeClr val="tx1"/>
                        </a:solidFill>
                        <a:effectLst/>
                        <a:uFillTx/>
                        <a:latin typeface="Century Gothic" panose="020B0502020202020204" pitchFamily="34" charset="0"/>
                        <a:ea typeface="+mn-ea"/>
                        <a:cs typeface="+mn-cs"/>
                      </a:endParaRPr>
                    </a:p>
                  </a:txBody>
                  <a:tcPr>
                    <a:lnL w="3175"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2141162"/>
                  </a:ext>
                </a:extLst>
              </a:tr>
            </a:tbl>
          </a:graphicData>
        </a:graphic>
      </p:graphicFrame>
      <p:pic>
        <p:nvPicPr>
          <p:cNvPr id="5" name="Picture 4" descr="A screenshot of a computer&#10;&#10;Description automatically generated">
            <a:extLst>
              <a:ext uri="{FF2B5EF4-FFF2-40B4-BE49-F238E27FC236}">
                <a16:creationId xmlns:a16="http://schemas.microsoft.com/office/drawing/2014/main" id="{149F2EF4-D431-C15B-668C-9215259568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8979" y="1085161"/>
            <a:ext cx="1961127" cy="1148373"/>
          </a:xfrm>
          <a:prstGeom prst="rect">
            <a:avLst/>
          </a:prstGeom>
        </p:spPr>
      </p:pic>
      <p:sp>
        <p:nvSpPr>
          <p:cNvPr id="8" name="TextBox 7">
            <a:extLst>
              <a:ext uri="{FF2B5EF4-FFF2-40B4-BE49-F238E27FC236}">
                <a16:creationId xmlns:a16="http://schemas.microsoft.com/office/drawing/2014/main" id="{68171093-94B4-70FF-6EAE-5186F5CF47BF}"/>
              </a:ext>
            </a:extLst>
          </p:cNvPr>
          <p:cNvSpPr txBox="1"/>
          <p:nvPr/>
        </p:nvSpPr>
        <p:spPr>
          <a:xfrm>
            <a:off x="112971" y="996815"/>
            <a:ext cx="2775364" cy="1384995"/>
          </a:xfrm>
          <a:prstGeom prst="rect">
            <a:avLst/>
          </a:prstGeom>
        </p:spPr>
        <p:txBody>
          <a:bodyPr wrap="square" rtlCol="0">
            <a:spAutoFit/>
          </a:bodyPr>
          <a:lstStyle/>
          <a:p>
            <a:pPr algn="just"/>
            <a:r>
              <a:rPr lang="en-US" sz="1050" b="0" kern="1200" dirty="0">
                <a:solidFill>
                  <a:schemeClr val="tx1"/>
                </a:solidFill>
                <a:effectLst/>
                <a:uFillTx/>
                <a:latin typeface="Century Gothic" panose="020B0502020202020204" pitchFamily="34" charset="0"/>
                <a:ea typeface="+mn-ea"/>
                <a:cs typeface="+mn-cs"/>
              </a:rPr>
              <a:t>The user-friendly laptop based digital  control unit allows impulse testing in manual mode and fully automatic mode.  Higher efficiency is ensured due to very low internal inductance. The enclosed sphere gaps significantly reduces the effect of environmental conditions thus minimizing misfires.</a:t>
            </a:r>
          </a:p>
        </p:txBody>
      </p:sp>
    </p:spTree>
    <p:extLst>
      <p:ext uri="{BB962C8B-B14F-4D97-AF65-F5344CB8AC3E}">
        <p14:creationId xmlns:p14="http://schemas.microsoft.com/office/powerpoint/2010/main" val="286355677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9238</TotalTime>
  <Words>662</Words>
  <Application>Microsoft Office PowerPoint</Application>
  <PresentationFormat>A4 Paper (210x297 mm)</PresentationFormat>
  <Paragraphs>91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Helvetica</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owaisarabia@gmail.com</dc:creator>
  <cp:lastModifiedBy>Raju Prasad</cp:lastModifiedBy>
  <cp:revision>111</cp:revision>
  <dcterms:created xsi:type="dcterms:W3CDTF">2019-11-16T10:32:14Z</dcterms:created>
  <dcterms:modified xsi:type="dcterms:W3CDTF">2024-05-21T05:46:17Z</dcterms:modified>
</cp:coreProperties>
</file>